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5">
  <p:sldMasterIdLst>
    <p:sldMasterId id="2147483648" r:id="rId1"/>
    <p:sldMasterId id="2147483650" r:id="rId2"/>
    <p:sldMasterId id="2147483662" r:id="rId3"/>
  </p:sldMasterIdLst>
  <p:notesMasterIdLst>
    <p:notesMasterId r:id="rId137"/>
  </p:notesMasterIdLst>
  <p:sldIdLst>
    <p:sldId id="256" r:id="rId4"/>
    <p:sldId id="444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92" r:id="rId35"/>
    <p:sldId id="393" r:id="rId36"/>
    <p:sldId id="394" r:id="rId37"/>
    <p:sldId id="395" r:id="rId38"/>
    <p:sldId id="297" r:id="rId39"/>
    <p:sldId id="298" r:id="rId40"/>
    <p:sldId id="299" r:id="rId41"/>
    <p:sldId id="300" r:id="rId42"/>
    <p:sldId id="301" r:id="rId43"/>
    <p:sldId id="311" r:id="rId44"/>
    <p:sldId id="312" r:id="rId45"/>
    <p:sldId id="313" r:id="rId46"/>
    <p:sldId id="316" r:id="rId47"/>
    <p:sldId id="317" r:id="rId48"/>
    <p:sldId id="322" r:id="rId49"/>
    <p:sldId id="323" r:id="rId50"/>
    <p:sldId id="402" r:id="rId51"/>
    <p:sldId id="403" r:id="rId52"/>
    <p:sldId id="324" r:id="rId53"/>
    <p:sldId id="325" r:id="rId54"/>
    <p:sldId id="326" r:id="rId55"/>
    <p:sldId id="329" r:id="rId56"/>
    <p:sldId id="330" r:id="rId57"/>
    <p:sldId id="396" r:id="rId58"/>
    <p:sldId id="397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98" r:id="rId67"/>
    <p:sldId id="399" r:id="rId68"/>
    <p:sldId id="400" r:id="rId69"/>
    <p:sldId id="401" r:id="rId70"/>
    <p:sldId id="346" r:id="rId71"/>
    <p:sldId id="347" r:id="rId72"/>
    <p:sldId id="348" r:id="rId73"/>
    <p:sldId id="349" r:id="rId74"/>
    <p:sldId id="350" r:id="rId75"/>
    <p:sldId id="422" r:id="rId76"/>
    <p:sldId id="423" r:id="rId77"/>
    <p:sldId id="351" r:id="rId78"/>
    <p:sldId id="352" r:id="rId79"/>
    <p:sldId id="404" r:id="rId80"/>
    <p:sldId id="405" r:id="rId81"/>
    <p:sldId id="406" r:id="rId82"/>
    <p:sldId id="407" r:id="rId83"/>
    <p:sldId id="408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21" r:id="rId94"/>
    <p:sldId id="420" r:id="rId95"/>
    <p:sldId id="361" r:id="rId96"/>
    <p:sldId id="362" r:id="rId97"/>
    <p:sldId id="363" r:id="rId98"/>
    <p:sldId id="364" r:id="rId99"/>
    <p:sldId id="424" r:id="rId100"/>
    <p:sldId id="426" r:id="rId101"/>
    <p:sldId id="365" r:id="rId102"/>
    <p:sldId id="366" r:id="rId103"/>
    <p:sldId id="427" r:id="rId104"/>
    <p:sldId id="428" r:id="rId105"/>
    <p:sldId id="367" r:id="rId106"/>
    <p:sldId id="429" r:id="rId107"/>
    <p:sldId id="371" r:id="rId108"/>
    <p:sldId id="372" r:id="rId109"/>
    <p:sldId id="430" r:id="rId110"/>
    <p:sldId id="431" r:id="rId111"/>
    <p:sldId id="432" r:id="rId112"/>
    <p:sldId id="433" r:id="rId113"/>
    <p:sldId id="434" r:id="rId114"/>
    <p:sldId id="435" r:id="rId115"/>
    <p:sldId id="436" r:id="rId116"/>
    <p:sldId id="437" r:id="rId117"/>
    <p:sldId id="438" r:id="rId118"/>
    <p:sldId id="439" r:id="rId119"/>
    <p:sldId id="375" r:id="rId120"/>
    <p:sldId id="376" r:id="rId121"/>
    <p:sldId id="377" r:id="rId122"/>
    <p:sldId id="378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9" r:id="rId131"/>
    <p:sldId id="390" r:id="rId132"/>
    <p:sldId id="440" r:id="rId133"/>
    <p:sldId id="441" r:id="rId134"/>
    <p:sldId id="442" r:id="rId135"/>
    <p:sldId id="443" r:id="rId1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4" roundtripDataSignature="AMtx7mhXLCMDiry4pf8J8nSiAhTU/13J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150F3A-B2B9-AF4F-89F5-B339405A83D5}" v="264" dt="2025-06-12T23:26:35.025"/>
  </p1510:revLst>
</p1510:revInfo>
</file>

<file path=ppt/tableStyles.xml><?xml version="1.0" encoding="utf-8"?>
<a:tblStyleLst xmlns:a="http://schemas.openxmlformats.org/drawingml/2006/main" def="{2475E50C-07BE-4293-806B-93707CACB70A}">
  <a:tblStyle styleId="{2475E50C-07BE-4293-806B-93707CACB70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558"/>
  </p:normalViewPr>
  <p:slideViewPr>
    <p:cSldViewPr snapToGrid="0">
      <p:cViewPr varScale="1">
        <p:scale>
          <a:sx n="99" d="100"/>
          <a:sy n="99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customschemas.google.com/relationships/presentationmetadata" Target="metadata"/><Relationship Id="rId149" Type="http://schemas.microsoft.com/office/2015/10/relationships/revisionInfo" Target="revisionInfo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>
          <a:extLst>
            <a:ext uri="{FF2B5EF4-FFF2-40B4-BE49-F238E27FC236}">
              <a16:creationId xmlns:a16="http://schemas.microsoft.com/office/drawing/2014/main" id="{96B71C04-B000-073E-B94F-28A14F2B7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>
            <a:extLst>
              <a:ext uri="{FF2B5EF4-FFF2-40B4-BE49-F238E27FC236}">
                <a16:creationId xmlns:a16="http://schemas.microsoft.com/office/drawing/2014/main" id="{764A1A84-F608-641A-DDCC-CF60BD35F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>
            <a:extLst>
              <a:ext uri="{FF2B5EF4-FFF2-40B4-BE49-F238E27FC236}">
                <a16:creationId xmlns:a16="http://schemas.microsoft.com/office/drawing/2014/main" id="{A9FA88DD-0A28-2D50-739C-3B73DE3EF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10691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>
          <a:extLst>
            <a:ext uri="{FF2B5EF4-FFF2-40B4-BE49-F238E27FC236}">
              <a16:creationId xmlns:a16="http://schemas.microsoft.com/office/drawing/2014/main" id="{E3F42D4B-F081-50B4-E280-89B94AFF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4:notes">
            <a:extLst>
              <a:ext uri="{FF2B5EF4-FFF2-40B4-BE49-F238E27FC236}">
                <a16:creationId xmlns:a16="http://schemas.microsoft.com/office/drawing/2014/main" id="{6BE18868-516D-E465-3A22-15DB5A14E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p174:notes">
            <a:extLst>
              <a:ext uri="{FF2B5EF4-FFF2-40B4-BE49-F238E27FC236}">
                <a16:creationId xmlns:a16="http://schemas.microsoft.com/office/drawing/2014/main" id="{04377DCF-A370-2327-050E-69FF4A793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63691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12C5E334-3C89-2DDB-F012-CF4BE448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>
            <a:extLst>
              <a:ext uri="{FF2B5EF4-FFF2-40B4-BE49-F238E27FC236}">
                <a16:creationId xmlns:a16="http://schemas.microsoft.com/office/drawing/2014/main" id="{BBE1DC6D-4AA9-0B82-F8C4-139561E4C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>
            <a:extLst>
              <a:ext uri="{FF2B5EF4-FFF2-40B4-BE49-F238E27FC236}">
                <a16:creationId xmlns:a16="http://schemas.microsoft.com/office/drawing/2014/main" id="{7EE1FFB5-80F1-40ED-9F23-3C5860856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03820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6" name="Google Shape;926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0B96ED77-DDFF-EA7C-E5D2-395D657C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69:notes">
            <a:extLst>
              <a:ext uri="{FF2B5EF4-FFF2-40B4-BE49-F238E27FC236}">
                <a16:creationId xmlns:a16="http://schemas.microsoft.com/office/drawing/2014/main" id="{8D390F16-5007-058A-541B-A15894042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3" name="Google Shape;873;p169:notes">
            <a:extLst>
              <a:ext uri="{FF2B5EF4-FFF2-40B4-BE49-F238E27FC236}">
                <a16:creationId xmlns:a16="http://schemas.microsoft.com/office/drawing/2014/main" id="{5D086815-DA92-D570-C002-E78F45B14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3770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>
          <a:extLst>
            <a:ext uri="{FF2B5EF4-FFF2-40B4-BE49-F238E27FC236}">
              <a16:creationId xmlns:a16="http://schemas.microsoft.com/office/drawing/2014/main" id="{14161123-593B-2757-2EB8-D83D49E1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0:notes">
            <a:extLst>
              <a:ext uri="{FF2B5EF4-FFF2-40B4-BE49-F238E27FC236}">
                <a16:creationId xmlns:a16="http://schemas.microsoft.com/office/drawing/2014/main" id="{C4563996-BF00-D7CC-0695-9C3BB660B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0" name="Google Shape;880;p170:notes">
            <a:extLst>
              <a:ext uri="{FF2B5EF4-FFF2-40B4-BE49-F238E27FC236}">
                <a16:creationId xmlns:a16="http://schemas.microsoft.com/office/drawing/2014/main" id="{247BDEA7-D68B-5E12-E048-CB485650D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9838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>
          <a:extLst>
            <a:ext uri="{FF2B5EF4-FFF2-40B4-BE49-F238E27FC236}">
              <a16:creationId xmlns:a16="http://schemas.microsoft.com/office/drawing/2014/main" id="{43E3724D-D28C-9667-482B-59DF3ADC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>
            <a:extLst>
              <a:ext uri="{FF2B5EF4-FFF2-40B4-BE49-F238E27FC236}">
                <a16:creationId xmlns:a16="http://schemas.microsoft.com/office/drawing/2014/main" id="{DC4D891D-067A-8AA8-DAD3-EC554D9A2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>
            <a:extLst>
              <a:ext uri="{FF2B5EF4-FFF2-40B4-BE49-F238E27FC236}">
                <a16:creationId xmlns:a16="http://schemas.microsoft.com/office/drawing/2014/main" id="{9360AEE1-DDDC-32A2-243A-81F7B35E8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68647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5DE442AF-E38D-9274-9D3C-1768D035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>
            <a:extLst>
              <a:ext uri="{FF2B5EF4-FFF2-40B4-BE49-F238E27FC236}">
                <a16:creationId xmlns:a16="http://schemas.microsoft.com/office/drawing/2014/main" id="{5E5B4BBA-B285-B35F-A94A-5923F01A1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>
            <a:extLst>
              <a:ext uri="{FF2B5EF4-FFF2-40B4-BE49-F238E27FC236}">
                <a16:creationId xmlns:a16="http://schemas.microsoft.com/office/drawing/2014/main" id="{63220339-FAD9-9527-9969-6879AEDC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3023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>
          <a:extLst>
            <a:ext uri="{FF2B5EF4-FFF2-40B4-BE49-F238E27FC236}">
              <a16:creationId xmlns:a16="http://schemas.microsoft.com/office/drawing/2014/main" id="{A98A3185-42E9-A235-9912-5BAADE44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>
            <a:extLst>
              <a:ext uri="{FF2B5EF4-FFF2-40B4-BE49-F238E27FC236}">
                <a16:creationId xmlns:a16="http://schemas.microsoft.com/office/drawing/2014/main" id="{1D117C4A-E244-CEA1-8D2A-FC818C07F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>
            <a:extLst>
              <a:ext uri="{FF2B5EF4-FFF2-40B4-BE49-F238E27FC236}">
                <a16:creationId xmlns:a16="http://schemas.microsoft.com/office/drawing/2014/main" id="{E3F79231-6931-C338-2B70-6CA0AE5613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3644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>
          <a:extLst>
            <a:ext uri="{FF2B5EF4-FFF2-40B4-BE49-F238E27FC236}">
              <a16:creationId xmlns:a16="http://schemas.microsoft.com/office/drawing/2014/main" id="{D29C1D09-5148-E421-76C8-E1504ACC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8:notes">
            <a:extLst>
              <a:ext uri="{FF2B5EF4-FFF2-40B4-BE49-F238E27FC236}">
                <a16:creationId xmlns:a16="http://schemas.microsoft.com/office/drawing/2014/main" id="{D6AD3894-2FFC-F83B-F171-4044FA6D6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178:notes">
            <a:extLst>
              <a:ext uri="{FF2B5EF4-FFF2-40B4-BE49-F238E27FC236}">
                <a16:creationId xmlns:a16="http://schemas.microsoft.com/office/drawing/2014/main" id="{1D07CE61-2FC3-2D66-B2C6-0054EAFDE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65229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>
          <a:extLst>
            <a:ext uri="{FF2B5EF4-FFF2-40B4-BE49-F238E27FC236}">
              <a16:creationId xmlns:a16="http://schemas.microsoft.com/office/drawing/2014/main" id="{C75BEC26-793E-72EA-5115-E1EB748E2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>
            <a:extLst>
              <a:ext uri="{FF2B5EF4-FFF2-40B4-BE49-F238E27FC236}">
                <a16:creationId xmlns:a16="http://schemas.microsoft.com/office/drawing/2014/main" id="{F7696D0E-77DC-BE28-B55A-8F7F14A6C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>
            <a:extLst>
              <a:ext uri="{FF2B5EF4-FFF2-40B4-BE49-F238E27FC236}">
                <a16:creationId xmlns:a16="http://schemas.microsoft.com/office/drawing/2014/main" id="{44A1F474-11FC-7392-B35E-62BB94E3B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0323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4C84AC2E-708E-F779-B7DA-9B44B08D3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>
            <a:extLst>
              <a:ext uri="{FF2B5EF4-FFF2-40B4-BE49-F238E27FC236}">
                <a16:creationId xmlns:a16="http://schemas.microsoft.com/office/drawing/2014/main" id="{F2C03CC4-BEA1-694D-544C-2BDB57F27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>
            <a:extLst>
              <a:ext uri="{FF2B5EF4-FFF2-40B4-BE49-F238E27FC236}">
                <a16:creationId xmlns:a16="http://schemas.microsoft.com/office/drawing/2014/main" id="{E54FA9C2-A55C-F2C4-8DE4-47DA81961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09299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>
          <a:extLst>
            <a:ext uri="{FF2B5EF4-FFF2-40B4-BE49-F238E27FC236}">
              <a16:creationId xmlns:a16="http://schemas.microsoft.com/office/drawing/2014/main" id="{F96171C3-BE95-E158-E106-2496AC87F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>
            <a:extLst>
              <a:ext uri="{FF2B5EF4-FFF2-40B4-BE49-F238E27FC236}">
                <a16:creationId xmlns:a16="http://schemas.microsoft.com/office/drawing/2014/main" id="{F39498A9-96A8-70EA-10E4-0D307C0A9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>
            <a:extLst>
              <a:ext uri="{FF2B5EF4-FFF2-40B4-BE49-F238E27FC236}">
                <a16:creationId xmlns:a16="http://schemas.microsoft.com/office/drawing/2014/main" id="{C4A044D8-9941-40E1-F1B3-722EF860E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8915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>
          <a:extLst>
            <a:ext uri="{FF2B5EF4-FFF2-40B4-BE49-F238E27FC236}">
              <a16:creationId xmlns:a16="http://schemas.microsoft.com/office/drawing/2014/main" id="{97FB6334-73EE-F8FA-89EA-6BB84E1D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8:notes">
            <a:extLst>
              <a:ext uri="{FF2B5EF4-FFF2-40B4-BE49-F238E27FC236}">
                <a16:creationId xmlns:a16="http://schemas.microsoft.com/office/drawing/2014/main" id="{9F5ED9C0-CF68-0E4D-2DBE-17E316158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178:notes">
            <a:extLst>
              <a:ext uri="{FF2B5EF4-FFF2-40B4-BE49-F238E27FC236}">
                <a16:creationId xmlns:a16="http://schemas.microsoft.com/office/drawing/2014/main" id="{47FA570A-7695-6827-8C47-E40E9B3D0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11803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2" name="Google Shape;952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8" name="Google Shape;95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1" name="Google Shape;971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6" name="Google Shape;986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2" name="Google Shape;992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1" name="Google Shape;1001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8" name="Google Shape;1008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5" name="Google Shape;1015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0" name="Google Shape;1020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5" name="Google Shape;1025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6" name="Google Shape;1046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>
          <a:extLst>
            <a:ext uri="{FF2B5EF4-FFF2-40B4-BE49-F238E27FC236}">
              <a16:creationId xmlns:a16="http://schemas.microsoft.com/office/drawing/2014/main" id="{902FD511-347C-87D6-73B2-B5866F67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>
            <a:extLst>
              <a:ext uri="{FF2B5EF4-FFF2-40B4-BE49-F238E27FC236}">
                <a16:creationId xmlns:a16="http://schemas.microsoft.com/office/drawing/2014/main" id="{95048B78-292E-96C4-4D20-F34B2B079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95:notes">
            <a:extLst>
              <a:ext uri="{FF2B5EF4-FFF2-40B4-BE49-F238E27FC236}">
                <a16:creationId xmlns:a16="http://schemas.microsoft.com/office/drawing/2014/main" id="{9894A01F-ED3D-C715-6A45-9C5920C8F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885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226D9B22-0CF9-4195-962F-B5622BD7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1E103C1D-ACA0-0750-912D-754533C88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60AD5B6A-FC8D-BF53-1A2F-00970DD5C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141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52E7AA6E-FA31-DA25-4522-CAEB88C9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>
            <a:extLst>
              <a:ext uri="{FF2B5EF4-FFF2-40B4-BE49-F238E27FC236}">
                <a16:creationId xmlns:a16="http://schemas.microsoft.com/office/drawing/2014/main" id="{116F65A6-98C3-C4F8-B501-56BA5412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>
            <a:extLst>
              <a:ext uri="{FF2B5EF4-FFF2-40B4-BE49-F238E27FC236}">
                <a16:creationId xmlns:a16="http://schemas.microsoft.com/office/drawing/2014/main" id="{85A74401-A8A6-1B0B-2F6B-ACCD58002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4348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6C517FFD-BCBD-2E3F-ABBE-D54F172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2D1ABC45-A40C-90CF-3981-39302A479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5DE8E945-CD3E-B702-0AB3-0A654946D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3903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CC7F2763-8065-80B8-3E55-A388EEC8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>
            <a:extLst>
              <a:ext uri="{FF2B5EF4-FFF2-40B4-BE49-F238E27FC236}">
                <a16:creationId xmlns:a16="http://schemas.microsoft.com/office/drawing/2014/main" id="{00C5DAC1-C09F-1D44-DD10-0C9A0B6D1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>
            <a:extLst>
              <a:ext uri="{FF2B5EF4-FFF2-40B4-BE49-F238E27FC236}">
                <a16:creationId xmlns:a16="http://schemas.microsoft.com/office/drawing/2014/main" id="{124331F1-D29F-BB3D-41AB-C686BAFD5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2252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9BD7829B-DF55-5A4B-4807-051C9E2D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B2A8FA19-DE0C-E5D4-FAC7-C5EC39A85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315DA0A6-FFF9-A4EA-34C5-FA5E1F00F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561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1" name="Google Shape;52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0" name="Google Shape;530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9" name="Google Shape;539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4" name="Google Shape;604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>
          <a:extLst>
            <a:ext uri="{FF2B5EF4-FFF2-40B4-BE49-F238E27FC236}">
              <a16:creationId xmlns:a16="http://schemas.microsoft.com/office/drawing/2014/main" id="{8F3F8761-FD80-435E-9E2F-68EF6950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4:notes">
            <a:extLst>
              <a:ext uri="{FF2B5EF4-FFF2-40B4-BE49-F238E27FC236}">
                <a16:creationId xmlns:a16="http://schemas.microsoft.com/office/drawing/2014/main" id="{9164A401-F6BB-2619-EE42-CF2D8EABB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144:notes">
            <a:extLst>
              <a:ext uri="{FF2B5EF4-FFF2-40B4-BE49-F238E27FC236}">
                <a16:creationId xmlns:a16="http://schemas.microsoft.com/office/drawing/2014/main" id="{F752CE5A-E790-C895-2DA6-06290C5B1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91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5E84E911-C71D-BFB3-7596-5D7CBA21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5:notes">
            <a:extLst>
              <a:ext uri="{FF2B5EF4-FFF2-40B4-BE49-F238E27FC236}">
                <a16:creationId xmlns:a16="http://schemas.microsoft.com/office/drawing/2014/main" id="{DBE39486-B18D-629E-A651-8B4AC9078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p145:notes">
            <a:extLst>
              <a:ext uri="{FF2B5EF4-FFF2-40B4-BE49-F238E27FC236}">
                <a16:creationId xmlns:a16="http://schemas.microsoft.com/office/drawing/2014/main" id="{9AEC3DEC-866B-B3CA-AF5F-C6B093B30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004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0" name="Google Shape;62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>
          <a:extLst>
            <a:ext uri="{FF2B5EF4-FFF2-40B4-BE49-F238E27FC236}">
              <a16:creationId xmlns:a16="http://schemas.microsoft.com/office/drawing/2014/main" id="{B5889AAC-90BE-0D4E-414E-572CE8D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1:notes">
            <a:extLst>
              <a:ext uri="{FF2B5EF4-FFF2-40B4-BE49-F238E27FC236}">
                <a16:creationId xmlns:a16="http://schemas.microsoft.com/office/drawing/2014/main" id="{39C9D47B-96F3-3873-0FCF-406EF7E48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p141:notes">
            <a:extLst>
              <a:ext uri="{FF2B5EF4-FFF2-40B4-BE49-F238E27FC236}">
                <a16:creationId xmlns:a16="http://schemas.microsoft.com/office/drawing/2014/main" id="{5635D54E-0722-B3E5-BFB7-D9DA410A7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561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>
          <a:extLst>
            <a:ext uri="{FF2B5EF4-FFF2-40B4-BE49-F238E27FC236}">
              <a16:creationId xmlns:a16="http://schemas.microsoft.com/office/drawing/2014/main" id="{DBA8FABA-E3FA-43BA-9E2A-0124F33D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2:notes">
            <a:extLst>
              <a:ext uri="{FF2B5EF4-FFF2-40B4-BE49-F238E27FC236}">
                <a16:creationId xmlns:a16="http://schemas.microsoft.com/office/drawing/2014/main" id="{021BBEA0-EF08-A971-A7FE-FECD03D73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4" name="Google Shape;604;p142:notes">
            <a:extLst>
              <a:ext uri="{FF2B5EF4-FFF2-40B4-BE49-F238E27FC236}">
                <a16:creationId xmlns:a16="http://schemas.microsoft.com/office/drawing/2014/main" id="{2954C2FF-AA4F-9E8B-DD31-4AA386904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6582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9" name="Google Shape;70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8" name="Google Shape;71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4" name="Google Shape;724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DFECDE85-277B-C525-782E-B82416B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>
            <a:extLst>
              <a:ext uri="{FF2B5EF4-FFF2-40B4-BE49-F238E27FC236}">
                <a16:creationId xmlns:a16="http://schemas.microsoft.com/office/drawing/2014/main" id="{E359B544-93DA-FB94-2DAD-9F1B10767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>
            <a:extLst>
              <a:ext uri="{FF2B5EF4-FFF2-40B4-BE49-F238E27FC236}">
                <a16:creationId xmlns:a16="http://schemas.microsoft.com/office/drawing/2014/main" id="{4F69A0E0-D41B-A403-19E3-D2D7D39CE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84414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FB22957A-6EE3-53C8-E7C9-B193EFE5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722F3B90-16EC-B7E8-AA67-5E70B2068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DB0EEDD7-1E25-121F-E28A-0497E13B6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03720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B517A337-D7D1-2D24-19C8-3D100524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>
            <a:extLst>
              <a:ext uri="{FF2B5EF4-FFF2-40B4-BE49-F238E27FC236}">
                <a16:creationId xmlns:a16="http://schemas.microsoft.com/office/drawing/2014/main" id="{BE1B83A1-71A9-6579-EAC7-345F1DB32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>
            <a:extLst>
              <a:ext uri="{FF2B5EF4-FFF2-40B4-BE49-F238E27FC236}">
                <a16:creationId xmlns:a16="http://schemas.microsoft.com/office/drawing/2014/main" id="{8803F09E-575A-0D88-CD7B-AC885F758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74164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>
          <a:extLst>
            <a:ext uri="{FF2B5EF4-FFF2-40B4-BE49-F238E27FC236}">
              <a16:creationId xmlns:a16="http://schemas.microsoft.com/office/drawing/2014/main" id="{B0AA841D-29A4-23AB-5B22-1A460BC2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:notes">
            <a:extLst>
              <a:ext uri="{FF2B5EF4-FFF2-40B4-BE49-F238E27FC236}">
                <a16:creationId xmlns:a16="http://schemas.microsoft.com/office/drawing/2014/main" id="{DDDDC9CF-0825-D377-01BC-57A4C7EDC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104:notes">
            <a:extLst>
              <a:ext uri="{FF2B5EF4-FFF2-40B4-BE49-F238E27FC236}">
                <a16:creationId xmlns:a16="http://schemas.microsoft.com/office/drawing/2014/main" id="{43B099F7-DD34-3D0D-9349-BE0FF5137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1756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3" name="Google Shape;763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6" name="Google Shape;776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58808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0" name="Google Shape;79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52049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>
          <a:extLst>
            <a:ext uri="{FF2B5EF4-FFF2-40B4-BE49-F238E27FC236}">
              <a16:creationId xmlns:a16="http://schemas.microsoft.com/office/drawing/2014/main" id="{95CC3648-606B-C157-2021-FE04C8A49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5:notes">
            <a:extLst>
              <a:ext uri="{FF2B5EF4-FFF2-40B4-BE49-F238E27FC236}">
                <a16:creationId xmlns:a16="http://schemas.microsoft.com/office/drawing/2014/main" id="{7436C64F-6A00-1267-6B7F-BB188A771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p155:notes">
            <a:extLst>
              <a:ext uri="{FF2B5EF4-FFF2-40B4-BE49-F238E27FC236}">
                <a16:creationId xmlns:a16="http://schemas.microsoft.com/office/drawing/2014/main" id="{573E55A0-71B2-60A2-79C5-DE095C3FE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6376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B20D5BC6-020E-3B30-A420-00AC41D8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>
            <a:extLst>
              <a:ext uri="{FF2B5EF4-FFF2-40B4-BE49-F238E27FC236}">
                <a16:creationId xmlns:a16="http://schemas.microsoft.com/office/drawing/2014/main" id="{80C60623-1A73-2657-3FDB-17780F7E8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5:notes">
            <a:extLst>
              <a:ext uri="{FF2B5EF4-FFF2-40B4-BE49-F238E27FC236}">
                <a16:creationId xmlns:a16="http://schemas.microsoft.com/office/drawing/2014/main" id="{5FE86122-6271-B2F8-C922-C3F350B4C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4493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6" name="Google Shape;796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2940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62986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40B695B5-719B-F293-1D4F-B27F31A6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BF12B6C6-732E-1CEE-5640-E81508FF0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F0943A5C-E798-0627-1887-EEF34DA24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6482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C64BD0AE-A9F0-E90C-0526-68F74E1C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0107C001-A575-1E63-C145-28B200385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643C8524-1EA7-F201-BB9C-ADF55D0E1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450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8C7BF8C0-BAF8-6357-3E27-64509C6F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25F1FDF5-94DA-294B-4B51-F95780855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7F1A9611-4B61-D6D4-B67D-12FB77A14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34545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19D14949-0D54-E1D0-B2A7-43FDA47B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65D23A58-6F4E-9F93-24EE-5BF30AE02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C7DFF44E-771D-F3BB-C29B-5FAB7FF87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590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8C871972-CAAE-1756-D0A3-4557548B5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89ACC447-E41C-77E5-80C4-21AC09EA3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5D85C9DB-4634-EEF2-87B1-2C8D6D453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991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21AB1CB5-57C5-1036-1B91-DADDF25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D097D814-DB7D-6FBF-402D-8D168AF06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32853A5F-137A-92F1-E455-53AC3D869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60498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DD6FA98A-238D-BD32-ED8D-DE607990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BA355FC6-C4CE-074A-EFE5-E9C945359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4F4D05D8-5CA0-6E2E-C896-891568633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5665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894E2E4D-F5FA-0E45-0499-E42F0861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A03C51D7-61EF-50A3-729C-4EE6B0163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197B013D-ACA2-D0D0-5E96-08B05CA88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4938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3B9EC454-ECC4-D268-9E34-BD2CD25B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D5218B46-E7E7-00EC-98F3-01C53B998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FC0BFD0E-D159-FDB8-0107-2A080F428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43957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31B2A864-EEAA-BF23-2E70-7E8E5178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686C11B-851F-EEBF-7DBD-80FDB6344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94CAE173-6F95-E405-42E0-E855FCAA6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42286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A6DB35D9-E4A8-F7E7-DE53-9645F9E6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9F4BE67E-A47A-C2F0-ECD5-8E6774B17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8CBF2260-5A0D-3F5D-BEC0-851DDFE26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90783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4ABF9AF4-A768-7F20-6859-183505C0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C5CFE71-8A8C-0C07-B7DE-E548EF7AE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F08D5B52-F0F7-8047-47D0-1CF27911B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6766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204BE5A5-712A-A6F7-2B30-12368F73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5AFB576D-99D2-D579-2EDF-D1F650553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DD15DCC6-8DA8-6D0E-55FE-FB95CD35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6141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7AA3ED0C-9BB5-7EDA-AB49-6C9E6F40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9F28DBFA-2EAF-74B9-4069-EEA1CDC09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27EAF2D1-FA53-5EE8-0625-436CFC029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475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D997E099-EA63-2B09-B195-4D7F6873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13A99EBA-376A-558A-6293-F00FF3321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C198574A-1745-30DF-011E-5D074E68E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36743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366B226F-CAF5-9611-554F-0C99CFA7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180F65F-1D77-48D1-0322-CD9AD359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AC017506-7F68-C01C-F058-39AD1C5BB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4427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9" name="Google Shape;859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6" name="Google Shape;866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3" name="Google Shape;873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0" name="Google Shape;880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>
          <a:extLst>
            <a:ext uri="{FF2B5EF4-FFF2-40B4-BE49-F238E27FC236}">
              <a16:creationId xmlns:a16="http://schemas.microsoft.com/office/drawing/2014/main" id="{EFADEA41-C461-24AE-AA09-232E3C74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>
            <a:extLst>
              <a:ext uri="{FF2B5EF4-FFF2-40B4-BE49-F238E27FC236}">
                <a16:creationId xmlns:a16="http://schemas.microsoft.com/office/drawing/2014/main" id="{E4CFF7AA-5644-BEBC-FDC6-6EC0A12A1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>
            <a:extLst>
              <a:ext uri="{FF2B5EF4-FFF2-40B4-BE49-F238E27FC236}">
                <a16:creationId xmlns:a16="http://schemas.microsoft.com/office/drawing/2014/main" id="{578EE86E-ECD4-87EB-270D-9F696F704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6469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>
          <a:extLst>
            <a:ext uri="{FF2B5EF4-FFF2-40B4-BE49-F238E27FC236}">
              <a16:creationId xmlns:a16="http://schemas.microsoft.com/office/drawing/2014/main" id="{CEEB81CD-7667-21E8-FAE7-9DD2382D9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4:notes">
            <a:extLst>
              <a:ext uri="{FF2B5EF4-FFF2-40B4-BE49-F238E27FC236}">
                <a16:creationId xmlns:a16="http://schemas.microsoft.com/office/drawing/2014/main" id="{9FB94F30-002A-551F-F76F-D0849BE99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6" name="Google Shape;776;p154:notes">
            <a:extLst>
              <a:ext uri="{FF2B5EF4-FFF2-40B4-BE49-F238E27FC236}">
                <a16:creationId xmlns:a16="http://schemas.microsoft.com/office/drawing/2014/main" id="{3C0784EF-47BA-5678-3AA1-064950A6F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2608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605482" y="2109458"/>
            <a:ext cx="9144000" cy="181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67"/>
              <a:buNone/>
            </a:pPr>
            <a:r>
              <a:rPr lang="en-IN" dirty="0">
                <a:solidFill>
                  <a:schemeClr val="dk1"/>
                </a:solidFill>
              </a:rPr>
              <a:t>ABFRL </a:t>
            </a:r>
            <a:r>
              <a:rPr lang="en-IN" dirty="0" err="1">
                <a:solidFill>
                  <a:schemeClr val="dk1"/>
                </a:solidFill>
              </a:rPr>
              <a:t>Galerieslafayette</a:t>
            </a:r>
            <a:br>
              <a:rPr lang="en-IN" dirty="0">
                <a:solidFill>
                  <a:schemeClr val="dk1"/>
                </a:solidFill>
              </a:rPr>
            </a:br>
            <a:r>
              <a:rPr lang="en-IN" dirty="0">
                <a:solidFill>
                  <a:schemeClr val="dk1"/>
                </a:solidFill>
              </a:rPr>
              <a:t>Web TSD</a:t>
            </a:r>
            <a:endParaRPr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IN" dirty="0"/>
              <a:t>13</a:t>
            </a:r>
            <a:r>
              <a:rPr lang="en-IN" baseline="30000" dirty="0"/>
              <a:t>th</a:t>
            </a:r>
            <a:r>
              <a:rPr lang="en-IN" dirty="0"/>
              <a:t> June 2025</a:t>
            </a:r>
            <a:endParaRPr dirty="0"/>
          </a:p>
        </p:txBody>
      </p:sp>
      <p:pic>
        <p:nvPicPr>
          <p:cNvPr id="110" name="Google Shape;110;p1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07452" y="-604428"/>
            <a:ext cx="2684533" cy="2388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-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019" y="6304983"/>
            <a:ext cx="17716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1962B4-9162-AC48-5D25-C6CB30A5A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1405" y="-230700"/>
            <a:ext cx="1640595" cy="1640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57"/>
          <p:cNvGraphicFramePr/>
          <p:nvPr>
            <p:extLst>
              <p:ext uri="{D42A27DB-BD31-4B8C-83A1-F6EECF244321}">
                <p14:modId xmlns:p14="http://schemas.microsoft.com/office/powerpoint/2010/main" val="1612159841"/>
              </p:ext>
            </p:extLst>
          </p:nvPr>
        </p:nvGraphicFramePr>
        <p:xfrm>
          <a:off x="-65146" y="0"/>
          <a:ext cx="12172684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34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5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0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Proceed to pay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:”proceed to pay",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 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your bag</a:t>
                      </a:r>
                      <a:r>
                        <a:rPr lang="en-IN" sz="1400" u="none" strike="noStrike" cap="none" dirty="0"/>
                        <a:t>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/>
          <p:cNvGraphicFramePr/>
          <p:nvPr>
            <p:extLst>
              <p:ext uri="{D42A27DB-BD31-4B8C-83A1-F6EECF244321}">
                <p14:modId xmlns:p14="http://schemas.microsoft.com/office/powerpoint/2010/main" val="3798201553"/>
              </p:ext>
            </p:extLst>
          </p:nvPr>
        </p:nvGraphicFramePr>
        <p:xfrm>
          <a:off x="-65147" y="0"/>
          <a:ext cx="12172682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Select Address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var digitalData={};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pageName: ”select address",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"&lt;web/msite&gt;|cart",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parentPage : “</a:t>
                      </a:r>
                      <a:r>
                        <a:rPr lang="en-IN" sz="1400" u="none" strike="noStrike" cap="none"/>
                        <a:t>cart page</a:t>
                      </a: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pageType : ”select address",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has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has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_satellite.track("generic-vp");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>
          <a:extLst>
            <a:ext uri="{FF2B5EF4-FFF2-40B4-BE49-F238E27FC236}">
              <a16:creationId xmlns:a16="http://schemas.microsoft.com/office/drawing/2014/main" id="{821FCB60-6337-2E95-F582-916F180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>
            <a:extLst>
              <a:ext uri="{FF2B5EF4-FFF2-40B4-BE49-F238E27FC236}">
                <a16:creationId xmlns:a16="http://schemas.microsoft.com/office/drawing/2014/main" id="{5331E7B8-F10D-F8BA-5915-C2BC8804AE65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Delivery Here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86E06-71F8-D57A-4427-E4348065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82139"/>
            <a:ext cx="7772400" cy="4693722"/>
          </a:xfrm>
          <a:prstGeom prst="rect">
            <a:avLst/>
          </a:prstGeom>
        </p:spPr>
      </p:pic>
      <p:sp>
        <p:nvSpPr>
          <p:cNvPr id="3" name="Google Shape;904;p173">
            <a:extLst>
              <a:ext uri="{FF2B5EF4-FFF2-40B4-BE49-F238E27FC236}">
                <a16:creationId xmlns:a16="http://schemas.microsoft.com/office/drawing/2014/main" id="{F74E8CC3-B5B8-03C0-D8F9-D259073AAB29}"/>
              </a:ext>
            </a:extLst>
          </p:cNvPr>
          <p:cNvSpPr/>
          <p:nvPr/>
        </p:nvSpPr>
        <p:spPr>
          <a:xfrm>
            <a:off x="7083846" y="5182695"/>
            <a:ext cx="2754217" cy="45794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8470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>
          <a:extLst>
            <a:ext uri="{FF2B5EF4-FFF2-40B4-BE49-F238E27FC236}">
              <a16:creationId xmlns:a16="http://schemas.microsoft.com/office/drawing/2014/main" id="{7970E32F-906E-788D-B9AB-75E749A0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174">
            <a:extLst>
              <a:ext uri="{FF2B5EF4-FFF2-40B4-BE49-F238E27FC236}">
                <a16:creationId xmlns:a16="http://schemas.microsoft.com/office/drawing/2014/main" id="{D0650D65-0BDB-C8EE-0B47-29EBE8FE9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98921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65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0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 Here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”select address",​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"logged-in" 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1429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Add New Address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73"/>
          <p:cNvSpPr/>
          <p:nvPr/>
        </p:nvSpPr>
        <p:spPr>
          <a:xfrm>
            <a:off x="4733739" y="4191177"/>
            <a:ext cx="3621121" cy="75660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A5B51-AA6C-C0F4-0F93-8F8CEB25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17192"/>
            <a:ext cx="7772400" cy="562361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5E3C4B54-10E7-D8C9-AED7-95F260E0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>
            <a:extLst>
              <a:ext uri="{FF2B5EF4-FFF2-40B4-BE49-F238E27FC236}">
                <a16:creationId xmlns:a16="http://schemas.microsoft.com/office/drawing/2014/main" id="{1D18F4B9-E12C-B33F-3538-9FD078605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98063"/>
              </p:ext>
            </p:extLst>
          </p:nvPr>
        </p:nvGraphicFramePr>
        <p:xfrm>
          <a:off x="-65147" y="0"/>
          <a:ext cx="12172682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Add new Address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”add new address",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”select address",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8967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7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Save New Address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3A1A5-7440-C3EC-3E82-0BA45845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24" y="633841"/>
            <a:ext cx="7772400" cy="5709108"/>
          </a:xfrm>
          <a:prstGeom prst="rect">
            <a:avLst/>
          </a:prstGeom>
        </p:spPr>
      </p:pic>
      <p:sp>
        <p:nvSpPr>
          <p:cNvPr id="930" name="Google Shape;930;p177"/>
          <p:cNvSpPr/>
          <p:nvPr/>
        </p:nvSpPr>
        <p:spPr>
          <a:xfrm>
            <a:off x="6701435" y="5619302"/>
            <a:ext cx="4187305" cy="9652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178"/>
          <p:cNvGraphicFramePr/>
          <p:nvPr>
            <p:extLst>
              <p:ext uri="{D42A27DB-BD31-4B8C-83A1-F6EECF244321}">
                <p14:modId xmlns:p14="http://schemas.microsoft.com/office/powerpoint/2010/main" val="285836727"/>
              </p:ext>
            </p:extLst>
          </p:nvPr>
        </p:nvGraphicFramePr>
        <p:xfrm>
          <a:off x="-65146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 new address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digitalData={​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linkName: “&lt;cta name&gt;",​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channel:”&lt;web/msite&gt;|cart",​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linkPageName: ”</a:t>
                      </a:r>
                      <a:r>
                        <a:rPr lang="en-IN" sz="1400" u="none" strike="noStrike" cap="none">
                          <a:highlight>
                            <a:srgbClr val="CDD4EA"/>
                          </a:highlight>
                        </a:rPr>
                        <a:t> add new address</a:t>
                      </a: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 : "&lt;customerID&gt;", // only pass when available​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 : "logged-in" ,​</a:t>
                      </a:r>
                      <a:b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userDetails: "&lt;gender&gt;|&lt;age&gt;", // pass only when user is logged in​</a:t>
                      </a:r>
                      <a:b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_satellite.track("generic-click");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AF9662B4-37B2-7111-6E28-899F3310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69">
            <a:extLst>
              <a:ext uri="{FF2B5EF4-FFF2-40B4-BE49-F238E27FC236}">
                <a16:creationId xmlns:a16="http://schemas.microsoft.com/office/drawing/2014/main" id="{3E62493C-80CF-A2BB-F0B0-AE0C3839F770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proceed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C3062-C225-FA7F-15B8-D6BFCAE2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07" y="971901"/>
            <a:ext cx="7772400" cy="4262587"/>
          </a:xfrm>
          <a:prstGeom prst="rect">
            <a:avLst/>
          </a:prstGeom>
        </p:spPr>
      </p:pic>
      <p:sp>
        <p:nvSpPr>
          <p:cNvPr id="877" name="Google Shape;877;p169">
            <a:extLst>
              <a:ext uri="{FF2B5EF4-FFF2-40B4-BE49-F238E27FC236}">
                <a16:creationId xmlns:a16="http://schemas.microsoft.com/office/drawing/2014/main" id="{EFEC6DCF-0A53-AD31-D23A-654AE34DD09D}"/>
              </a:ext>
            </a:extLst>
          </p:cNvPr>
          <p:cNvSpPr/>
          <p:nvPr/>
        </p:nvSpPr>
        <p:spPr>
          <a:xfrm>
            <a:off x="7244530" y="4154098"/>
            <a:ext cx="2009639" cy="51853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971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>
          <a:extLst>
            <a:ext uri="{FF2B5EF4-FFF2-40B4-BE49-F238E27FC236}">
              <a16:creationId xmlns:a16="http://schemas.microsoft.com/office/drawing/2014/main" id="{1DF87459-B4B3-49CF-A8E9-572283D4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70">
            <a:extLst>
              <a:ext uri="{FF2B5EF4-FFF2-40B4-BE49-F238E27FC236}">
                <a16:creationId xmlns:a16="http://schemas.microsoft.com/office/drawing/2014/main" id="{E1805B71-BA90-05A9-0A25-AC9C0AA86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863319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Proceed to checkout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“proceed to checkout",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”cart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176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>
          <a:extLst>
            <a:ext uri="{FF2B5EF4-FFF2-40B4-BE49-F238E27FC236}">
              <a16:creationId xmlns:a16="http://schemas.microsoft.com/office/drawing/2014/main" id="{FEDAC9B5-7BB8-1CBF-2207-6A02C3E0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>
            <a:extLst>
              <a:ext uri="{FF2B5EF4-FFF2-40B4-BE49-F238E27FC236}">
                <a16:creationId xmlns:a16="http://schemas.microsoft.com/office/drawing/2014/main" id="{51B49467-4BF7-0205-ED00-D602B2BBA89C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Verify PAN Card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83477-CFC8-713E-AEC0-C1CCA68D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822450"/>
            <a:ext cx="37719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C3FF0-CAFA-3AE7-17A6-7DE56162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6" y="768251"/>
            <a:ext cx="2793102" cy="4841990"/>
          </a:xfrm>
          <a:prstGeom prst="rect">
            <a:avLst/>
          </a:prstGeom>
        </p:spPr>
      </p:pic>
      <p:sp>
        <p:nvSpPr>
          <p:cNvPr id="224" name="Google Shape;224;p8"/>
          <p:cNvSpPr txBox="1">
            <a:spLocks noGrp="1"/>
          </p:cNvSpPr>
          <p:nvPr>
            <p:ph type="subTitle" idx="1"/>
          </p:nvPr>
        </p:nvSpPr>
        <p:spPr>
          <a:xfrm>
            <a:off x="-91263" y="139094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>
                <a:highlight>
                  <a:srgbClr val="FFFF00"/>
                </a:highlight>
              </a:rPr>
              <a:t>Menu Navigation</a:t>
            </a:r>
            <a:endParaRPr dirty="0"/>
          </a:p>
        </p:txBody>
      </p:sp>
      <p:sp>
        <p:nvSpPr>
          <p:cNvPr id="227" name="Google Shape;227;p8"/>
          <p:cNvSpPr/>
          <p:nvPr/>
        </p:nvSpPr>
        <p:spPr>
          <a:xfrm>
            <a:off x="1172208" y="1666963"/>
            <a:ext cx="2354893" cy="371922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AC2EA-89E3-1283-C8A8-ADE54267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34" y="1020871"/>
            <a:ext cx="7772400" cy="4572000"/>
          </a:xfrm>
          <a:prstGeom prst="rect">
            <a:avLst/>
          </a:prstGeom>
        </p:spPr>
      </p:pic>
      <p:sp>
        <p:nvSpPr>
          <p:cNvPr id="228" name="Google Shape;228;p8"/>
          <p:cNvSpPr/>
          <p:nvPr/>
        </p:nvSpPr>
        <p:spPr>
          <a:xfrm>
            <a:off x="5527735" y="1795476"/>
            <a:ext cx="4838197" cy="278754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AF69AC72-948C-EE38-F1D6-C81F488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>
            <a:extLst>
              <a:ext uri="{FF2B5EF4-FFF2-40B4-BE49-F238E27FC236}">
                <a16:creationId xmlns:a16="http://schemas.microsoft.com/office/drawing/2014/main" id="{05B153AD-B33C-7495-03C1-5C902E79E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474062"/>
              </p:ext>
            </p:extLst>
          </p:nvPr>
        </p:nvGraphicFramePr>
        <p:xfrm>
          <a:off x="-65147" y="0"/>
          <a:ext cx="12172682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Verify pan card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”verify pan card-step1",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”select address",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5768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>
          <a:extLst>
            <a:ext uri="{FF2B5EF4-FFF2-40B4-BE49-F238E27FC236}">
              <a16:creationId xmlns:a16="http://schemas.microsoft.com/office/drawing/2014/main" id="{21C52C1D-8640-82C6-9426-9E0796EF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>
            <a:extLst>
              <a:ext uri="{FF2B5EF4-FFF2-40B4-BE49-F238E27FC236}">
                <a16:creationId xmlns:a16="http://schemas.microsoft.com/office/drawing/2014/main" id="{BEE41C11-286D-3869-267F-F3688A106A30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CTA clicks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1BE92-67F1-C7D6-F588-C7E45937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822450"/>
            <a:ext cx="3771900" cy="3213100"/>
          </a:xfrm>
          <a:prstGeom prst="rect">
            <a:avLst/>
          </a:prstGeom>
        </p:spPr>
      </p:pic>
      <p:sp>
        <p:nvSpPr>
          <p:cNvPr id="2" name="Google Shape;877;p169">
            <a:extLst>
              <a:ext uri="{FF2B5EF4-FFF2-40B4-BE49-F238E27FC236}">
                <a16:creationId xmlns:a16="http://schemas.microsoft.com/office/drawing/2014/main" id="{3FBE4617-7B0A-3272-FFB1-A14DB23BA681}"/>
              </a:ext>
            </a:extLst>
          </p:cNvPr>
          <p:cNvSpPr/>
          <p:nvPr/>
        </p:nvSpPr>
        <p:spPr>
          <a:xfrm>
            <a:off x="4930988" y="3570204"/>
            <a:ext cx="2009639" cy="104586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6524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>
          <a:extLst>
            <a:ext uri="{FF2B5EF4-FFF2-40B4-BE49-F238E27FC236}">
              <a16:creationId xmlns:a16="http://schemas.microsoft.com/office/drawing/2014/main" id="{466DE7DB-45CA-EF2B-BFA3-75B1B29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178">
            <a:extLst>
              <a:ext uri="{FF2B5EF4-FFF2-40B4-BE49-F238E27FC236}">
                <a16:creationId xmlns:a16="http://schemas.microsoft.com/office/drawing/2014/main" id="{332FD258-FB9E-65FF-8075-0D0FA4E1D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87245"/>
              </p:ext>
            </p:extLst>
          </p:nvPr>
        </p:nvGraphicFramePr>
        <p:xfrm>
          <a:off x="-65146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verify pan card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"logged-in" 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523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>
          <a:extLst>
            <a:ext uri="{FF2B5EF4-FFF2-40B4-BE49-F238E27FC236}">
              <a16:creationId xmlns:a16="http://schemas.microsoft.com/office/drawing/2014/main" id="{A85F6D3B-7F82-E182-AEC3-F047D849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>
            <a:extLst>
              <a:ext uri="{FF2B5EF4-FFF2-40B4-BE49-F238E27FC236}">
                <a16:creationId xmlns:a16="http://schemas.microsoft.com/office/drawing/2014/main" id="{D33958C7-9341-7FB5-164F-586EC5D294CE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Verify PAN Card – Step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2273F-385C-36C7-976E-6DB67119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1320800"/>
            <a:ext cx="3632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788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1125C73A-FFEC-7CF6-603D-9ED8C015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>
            <a:extLst>
              <a:ext uri="{FF2B5EF4-FFF2-40B4-BE49-F238E27FC236}">
                <a16:creationId xmlns:a16="http://schemas.microsoft.com/office/drawing/2014/main" id="{E898D602-0C76-1FD2-26C3-6D35DF468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912820"/>
              </p:ext>
            </p:extLst>
          </p:nvPr>
        </p:nvGraphicFramePr>
        <p:xfrm>
          <a:off x="-65147" y="0"/>
          <a:ext cx="12172682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Verify pan card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”verify pan card-step2",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”select address",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522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>
          <a:extLst>
            <a:ext uri="{FF2B5EF4-FFF2-40B4-BE49-F238E27FC236}">
              <a16:creationId xmlns:a16="http://schemas.microsoft.com/office/drawing/2014/main" id="{9D729819-C14C-D446-5BC2-CF9766D29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>
            <a:extLst>
              <a:ext uri="{FF2B5EF4-FFF2-40B4-BE49-F238E27FC236}">
                <a16:creationId xmlns:a16="http://schemas.microsoft.com/office/drawing/2014/main" id="{F5C827DC-F642-0A56-6040-3BD05A5645FB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CTA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8B400-A2E8-2D48-B531-93091859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76" y="719602"/>
            <a:ext cx="4165600" cy="4483100"/>
          </a:xfrm>
          <a:prstGeom prst="rect">
            <a:avLst/>
          </a:prstGeom>
        </p:spPr>
      </p:pic>
      <p:sp>
        <p:nvSpPr>
          <p:cNvPr id="2" name="Google Shape;877;p169">
            <a:extLst>
              <a:ext uri="{FF2B5EF4-FFF2-40B4-BE49-F238E27FC236}">
                <a16:creationId xmlns:a16="http://schemas.microsoft.com/office/drawing/2014/main" id="{B2CB62CB-958E-BB4B-3422-514F19145DC9}"/>
              </a:ext>
            </a:extLst>
          </p:cNvPr>
          <p:cNvSpPr/>
          <p:nvPr/>
        </p:nvSpPr>
        <p:spPr>
          <a:xfrm>
            <a:off x="4964039" y="4002604"/>
            <a:ext cx="2439296" cy="63549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253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>
          <a:extLst>
            <a:ext uri="{FF2B5EF4-FFF2-40B4-BE49-F238E27FC236}">
              <a16:creationId xmlns:a16="http://schemas.microsoft.com/office/drawing/2014/main" id="{12D372AC-3631-14D4-6E60-EB2C77335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178">
            <a:extLst>
              <a:ext uri="{FF2B5EF4-FFF2-40B4-BE49-F238E27FC236}">
                <a16:creationId xmlns:a16="http://schemas.microsoft.com/office/drawing/2014/main" id="{99219C17-6208-2302-1147-9741AA0ED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203715"/>
              </p:ext>
            </p:extLst>
          </p:nvPr>
        </p:nvGraphicFramePr>
        <p:xfrm>
          <a:off x="-65146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verify pan card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"logged-in" 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6666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81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checkout page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820FD-FA68-0E76-2CFC-35E699B3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06964"/>
            <a:ext cx="7772400" cy="444407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82"/>
          <p:cNvGraphicFramePr/>
          <p:nvPr>
            <p:extLst>
              <p:ext uri="{D42A27DB-BD31-4B8C-83A1-F6EECF244321}">
                <p14:modId xmlns:p14="http://schemas.microsoft.com/office/powerpoint/2010/main" val="2610841014"/>
              </p:ext>
            </p:extLst>
          </p:nvPr>
        </p:nvGraphicFramePr>
        <p:xfrm>
          <a:off x="-65146" y="0"/>
          <a:ext cx="12257146" cy="81211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2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checkout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”checkout page",​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&gt;|checkout",​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”checkout page”,​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has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 // pass only when user has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Place 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BFEC8-FFA6-47C6-6C2F-614B8973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06" y="980813"/>
            <a:ext cx="7772400" cy="4444072"/>
          </a:xfrm>
          <a:prstGeom prst="rect">
            <a:avLst/>
          </a:prstGeom>
        </p:spPr>
      </p:pic>
      <p:sp>
        <p:nvSpPr>
          <p:cNvPr id="968" name="Google Shape;968;p183"/>
          <p:cNvSpPr/>
          <p:nvPr/>
        </p:nvSpPr>
        <p:spPr>
          <a:xfrm>
            <a:off x="7148056" y="3970660"/>
            <a:ext cx="1984927" cy="43608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9"/>
          <p:cNvGraphicFramePr/>
          <p:nvPr>
            <p:extLst>
              <p:ext uri="{D42A27DB-BD31-4B8C-83A1-F6EECF244321}">
                <p14:modId xmlns:p14="http://schemas.microsoft.com/office/powerpoint/2010/main" val="2760185662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95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0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Menu Navigation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Menu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 “menu navigation",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channel: "&lt;web/msite&gt;|&lt;page name without the word “page”&gt;", // eg : home, product listing,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”&lt;page name from where the menu was clicked",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menuNavigation: “&lt;section 1 : section 2 :…..section N&gt;”,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menuNavigation</a:t>
                      </a:r>
                      <a:r>
                        <a:rPr lang="en-IN" sz="1400" u="none" strike="noStrike" cap="none" dirty="0"/>
                        <a:t> will have the value in the hierarchy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menuNavigation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u="none" strike="noStrike" cap="none" dirty="0" err="1"/>
                        <a:t>beauty:lips:lipstick</a:t>
                      </a:r>
                      <a:r>
                        <a:rPr lang="en-IN" sz="1400" u="none" strike="noStrike" cap="none" dirty="0"/>
                        <a:t>”,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" name="Google Shape;973;p184"/>
          <p:cNvGraphicFramePr/>
          <p:nvPr>
            <p:extLst>
              <p:ext uri="{D42A27DB-BD31-4B8C-83A1-F6EECF244321}">
                <p14:modId xmlns:p14="http://schemas.microsoft.com/office/powerpoint/2010/main" val="2721113725"/>
              </p:ext>
            </p:extLst>
          </p:nvPr>
        </p:nvGraphicFramePr>
        <p:xfrm>
          <a:off x="-65146" y="0"/>
          <a:ext cx="12257146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4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8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9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confirm Order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“confirm order",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&gt;|checkout",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”checkout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paymentMethod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“&lt;payment method selected&gt;”,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85"/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Order Confirmation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EBB4C-DFD8-0165-850A-4E8F9952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6" y="1761392"/>
            <a:ext cx="4796927" cy="3010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27BBD-AC0D-B581-7E23-454A91FA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49" y="1392818"/>
            <a:ext cx="5711328" cy="4072363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" name="Google Shape;994;p186"/>
          <p:cNvGraphicFramePr/>
          <p:nvPr>
            <p:extLst>
              <p:ext uri="{D42A27DB-BD31-4B8C-83A1-F6EECF244321}">
                <p14:modId xmlns:p14="http://schemas.microsoft.com/office/powerpoint/2010/main" val="3059030776"/>
              </p:ext>
            </p:extLst>
          </p:nvPr>
        </p:nvGraphicFramePr>
        <p:xfrm>
          <a:off x="-65146" y="0"/>
          <a:ext cx="12150650" cy="96146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9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1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Order success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confirmation page",​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&gt;|order confirmation",​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”order confirmation page”,​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“&lt;order id&gt;”,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productsPurchased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“&lt;total number of products purchased&gt;”,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expDeliveryDate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“&lt;expected delivery date&gt;”,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totalRevenue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“&lt;final amount paid by the customer&gt;”,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paymentMethod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“&lt;payment method selected&gt;”,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productCouponDiscount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1coupon discount, product 2 coupon discount,…product N discount&gt;",​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“&lt;order discount in amount&gt;”, pass only when available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has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 // pass only when user has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87"/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CTA Click continue shopping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A47D3-4E1A-677D-E060-EAC07853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03" y="1327124"/>
            <a:ext cx="5895594" cy="4203751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0" name="Google Shape;1010;p188"/>
          <p:cNvGraphicFramePr/>
          <p:nvPr>
            <p:extLst>
              <p:ext uri="{D42A27DB-BD31-4B8C-83A1-F6EECF244321}">
                <p14:modId xmlns:p14="http://schemas.microsoft.com/office/powerpoint/2010/main" val="2905292932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4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success page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“continue shopping",​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&gt;|order confirmation",​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“order confirmation",​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"logged-in" 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659D1-8F11-7F3E-3360-CFB1BFD8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00" y="1359627"/>
            <a:ext cx="7772400" cy="4642119"/>
          </a:xfrm>
          <a:prstGeom prst="rect">
            <a:avLst/>
          </a:prstGeom>
        </p:spPr>
      </p:pic>
      <p:sp>
        <p:nvSpPr>
          <p:cNvPr id="3" name="Google Shape;988;p185">
            <a:extLst>
              <a:ext uri="{FF2B5EF4-FFF2-40B4-BE49-F238E27FC236}">
                <a16:creationId xmlns:a16="http://schemas.microsoft.com/office/drawing/2014/main" id="{05114B16-49AB-52D2-A4CC-933EFBE868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Order Failure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2" name="Google Shape;1022;p190"/>
          <p:cNvGraphicFramePr/>
          <p:nvPr>
            <p:extLst>
              <p:ext uri="{D42A27DB-BD31-4B8C-83A1-F6EECF244321}">
                <p14:modId xmlns:p14="http://schemas.microsoft.com/office/powerpoint/2010/main" val="4015084602"/>
              </p:ext>
            </p:extLst>
          </p:nvPr>
        </p:nvGraphicFramePr>
        <p:xfrm>
          <a:off x="-65146" y="0"/>
          <a:ext cx="12257146" cy="923201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2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0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Order failure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"order failure",​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&gt;|order failure",​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”order failure”,​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“&lt;order id&gt;”,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failedproductsPurchased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“&lt;total number of products&gt;”,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totalfailedRevenue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“&lt;final amount paid by the customer&gt;”,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paymentMethod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“&lt;payment method selected&gt;”,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failedorderDiscount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“&lt;order discount in amount&gt;”, pass only when available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has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 // pass only when user has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sz="1400" b="1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191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9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9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91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My Account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94"/>
          <p:cNvSpPr txBox="1">
            <a:spLocks noGrp="1"/>
          </p:cNvSpPr>
          <p:nvPr>
            <p:ph type="subTitle" idx="1"/>
          </p:nvPr>
        </p:nvSpPr>
        <p:spPr>
          <a:xfrm>
            <a:off x="304801" y="394380"/>
            <a:ext cx="3541486" cy="38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None/>
            </a:pPr>
            <a:r>
              <a:rPr lang="en-IN"/>
              <a:t>My Account – All Page Loads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5D536-BEF4-7305-828C-72A2A8D1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46" y="1506564"/>
            <a:ext cx="7772400" cy="40652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8" name="Google Shape;1058;p195"/>
          <p:cNvGraphicFramePr/>
          <p:nvPr>
            <p:extLst>
              <p:ext uri="{D42A27DB-BD31-4B8C-83A1-F6EECF244321}">
                <p14:modId xmlns:p14="http://schemas.microsoft.com/office/powerpoint/2010/main" val="3785564608"/>
              </p:ext>
            </p:extLst>
          </p:nvPr>
        </p:nvGraphicFramePr>
        <p:xfrm>
          <a:off x="-65146" y="0"/>
          <a:ext cx="12139633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0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4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Accounts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var digitalData={};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pageName: ”&lt;page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"&lt;web/msite&gt;|my account",</a:t>
                      </a:r>
                      <a:b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pageType : ”page name",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has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has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_satellite.track("generic-vp");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name will be 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orders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Wishlist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 Wallet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Saved cards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Saved addresses</a:t>
                      </a:r>
                      <a:endParaRPr lang="en-IN"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subTitle" idx="1"/>
          </p:nvPr>
        </p:nvSpPr>
        <p:spPr>
          <a:xfrm>
            <a:off x="464635" y="267823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highlight>
                  <a:srgbClr val="FFFF00"/>
                </a:highlight>
              </a:rPr>
              <a:t>Header CTAs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2EC40-4F07-5A2E-858D-4847CD1D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4" y="2486284"/>
            <a:ext cx="7772400" cy="942716"/>
          </a:xfrm>
          <a:prstGeom prst="rect">
            <a:avLst/>
          </a:prstGeom>
        </p:spPr>
      </p:pic>
      <p:sp>
        <p:nvSpPr>
          <p:cNvPr id="243" name="Google Shape;243;p10"/>
          <p:cNvSpPr/>
          <p:nvPr/>
        </p:nvSpPr>
        <p:spPr>
          <a:xfrm>
            <a:off x="7121150" y="2631967"/>
            <a:ext cx="1177447" cy="32567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1015479" y="2631967"/>
            <a:ext cx="1030062" cy="325676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2262B-5FA6-44B7-4AE4-36D3817E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879" y="771181"/>
            <a:ext cx="2544897" cy="5089793"/>
          </a:xfrm>
          <a:prstGeom prst="rect">
            <a:avLst/>
          </a:prstGeom>
        </p:spPr>
      </p:pic>
      <p:sp>
        <p:nvSpPr>
          <p:cNvPr id="4" name="Google Shape;243;p10">
            <a:extLst>
              <a:ext uri="{FF2B5EF4-FFF2-40B4-BE49-F238E27FC236}">
                <a16:creationId xmlns:a16="http://schemas.microsoft.com/office/drawing/2014/main" id="{20175194-1B6F-DF03-302F-2EFD03D08903}"/>
              </a:ext>
            </a:extLst>
          </p:cNvPr>
          <p:cNvSpPr/>
          <p:nvPr/>
        </p:nvSpPr>
        <p:spPr>
          <a:xfrm>
            <a:off x="8882881" y="997026"/>
            <a:ext cx="470440" cy="33601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3;p10">
            <a:extLst>
              <a:ext uri="{FF2B5EF4-FFF2-40B4-BE49-F238E27FC236}">
                <a16:creationId xmlns:a16="http://schemas.microsoft.com/office/drawing/2014/main" id="{9779579C-2FCC-44A5-4F2D-3E5672D16C12}"/>
              </a:ext>
            </a:extLst>
          </p:cNvPr>
          <p:cNvSpPr/>
          <p:nvPr/>
        </p:nvSpPr>
        <p:spPr>
          <a:xfrm>
            <a:off x="8981165" y="4866555"/>
            <a:ext cx="1177447" cy="9173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C09C-4B6A-B903-2291-DC5AC3F7D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971"/>
            <a:ext cx="9144000" cy="2387600"/>
          </a:xfrm>
        </p:spPr>
        <p:txBody>
          <a:bodyPr/>
          <a:lstStyle/>
          <a:p>
            <a:r>
              <a:rPr lang="en-US" dirty="0"/>
              <a:t>Other Generic View &amp; Clicks (Not related to products)</a:t>
            </a:r>
          </a:p>
        </p:txBody>
      </p:sp>
    </p:spTree>
    <p:extLst>
      <p:ext uri="{BB962C8B-B14F-4D97-AF65-F5344CB8AC3E}">
        <p14:creationId xmlns:p14="http://schemas.microsoft.com/office/powerpoint/2010/main" val="20732609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>
          <a:extLst>
            <a:ext uri="{FF2B5EF4-FFF2-40B4-BE49-F238E27FC236}">
              <a16:creationId xmlns:a16="http://schemas.microsoft.com/office/drawing/2014/main" id="{07EF8EE0-EAB7-E7CB-425F-35D92293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8" name="Google Shape;1058;p195">
            <a:extLst>
              <a:ext uri="{FF2B5EF4-FFF2-40B4-BE49-F238E27FC236}">
                <a16:creationId xmlns:a16="http://schemas.microsoft.com/office/drawing/2014/main" id="{C7D09797-093B-C914-2DFE-A1A1BC457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067333"/>
              </p:ext>
            </p:extLst>
          </p:nvPr>
        </p:nvGraphicFramePr>
        <p:xfrm>
          <a:off x="-65146" y="0"/>
          <a:ext cx="12139633" cy="3392851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0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4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9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Generic Page/Modal  Views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onload/</a:t>
                      </a: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”&lt;page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|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&lt;page name without the word “page”&gt;", //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home, category, 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”page name",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oogle Shape;1010;p188">
            <a:extLst>
              <a:ext uri="{FF2B5EF4-FFF2-40B4-BE49-F238E27FC236}">
                <a16:creationId xmlns:a16="http://schemas.microsoft.com/office/drawing/2014/main" id="{710B34C2-9AD3-93E1-79D1-3424B440D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921419"/>
              </p:ext>
            </p:extLst>
          </p:nvPr>
        </p:nvGraphicFramePr>
        <p:xfrm>
          <a:off x="-65147" y="3530814"/>
          <a:ext cx="12257147" cy="3269264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4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8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45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Generic other CTAs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Button/CTA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&lt;page name without the word “page”&gt;", //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“&lt;page name&gt;", //the name of the page from where the CTA was clicked,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"logged-in" 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3137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049F-D51F-BDD5-B625-3491CF19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727B-D520-8783-9945-AC7E1C184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971"/>
            <a:ext cx="9144000" cy="2387600"/>
          </a:xfrm>
        </p:spPr>
        <p:txBody>
          <a:bodyPr/>
          <a:lstStyle/>
          <a:p>
            <a:r>
              <a:rPr lang="en-US" dirty="0"/>
              <a:t>Error Tracking</a:t>
            </a:r>
          </a:p>
        </p:txBody>
      </p:sp>
    </p:spTree>
    <p:extLst>
      <p:ext uri="{BB962C8B-B14F-4D97-AF65-F5344CB8AC3E}">
        <p14:creationId xmlns:p14="http://schemas.microsoft.com/office/powerpoint/2010/main" val="42124533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3CB34131-C8A0-1333-649B-6FF71E82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A39393ED-99F4-4B98-9926-7311378C8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266789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 any error happened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Errors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:”error tracking",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&lt;page name without the word “page”&gt;", //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“&lt;page name&gt;", //the name of the page from where the CTA was clicked,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error: “&lt;error statement&gt;”,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”&lt;guest/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logged-in&gt;</a:t>
                      </a:r>
                      <a:r>
                        <a:rPr lang="en-IN" sz="1400" u="none" strike="noStrike" cap="none" dirty="0"/>
                        <a:t>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97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11"/>
          <p:cNvGraphicFramePr/>
          <p:nvPr>
            <p:extLst>
              <p:ext uri="{D42A27DB-BD31-4B8C-83A1-F6EECF244321}">
                <p14:modId xmlns:p14="http://schemas.microsoft.com/office/powerpoint/2010/main" val="1299737704"/>
              </p:ext>
            </p:extLst>
          </p:nvPr>
        </p:nvGraphicFramePr>
        <p:xfrm>
          <a:off x="-65145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1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8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Header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"&lt;web/msite&gt;|&lt;page name without the word “page”&gt;", // eg : home, product listing,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”&lt;page name from where the icons/logo was clicked",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 will have values like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1. logo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2. my </a:t>
                      </a:r>
                      <a:r>
                        <a:rPr lang="en-IN" sz="1400" u="none" strike="noStrike" cap="none" dirty="0" err="1"/>
                        <a:t>wishlist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3. profile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4.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5. Find store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6. Track orders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subTitle" idx="1"/>
          </p:nvPr>
        </p:nvSpPr>
        <p:spPr>
          <a:xfrm>
            <a:off x="464635" y="267823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highlight>
                  <a:srgbClr val="FFFF00"/>
                </a:highlight>
              </a:rPr>
              <a:t>Footer All CTAs</a:t>
            </a:r>
            <a:endParaRPr/>
          </a:p>
        </p:txBody>
      </p:sp>
      <p:sp>
        <p:nvSpPr>
          <p:cNvPr id="257" name="Google Shape;257;p12"/>
          <p:cNvSpPr/>
          <p:nvPr/>
        </p:nvSpPr>
        <p:spPr>
          <a:xfrm>
            <a:off x="6501008" y="2129426"/>
            <a:ext cx="1177447" cy="32567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FCC27-B106-B198-952E-DCA49232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89" y="1008713"/>
            <a:ext cx="6724879" cy="4840573"/>
          </a:xfrm>
          <a:prstGeom prst="rect">
            <a:avLst/>
          </a:prstGeom>
        </p:spPr>
      </p:pic>
      <p:sp>
        <p:nvSpPr>
          <p:cNvPr id="258" name="Google Shape;258;p12"/>
          <p:cNvSpPr/>
          <p:nvPr/>
        </p:nvSpPr>
        <p:spPr>
          <a:xfrm>
            <a:off x="3195823" y="1553378"/>
            <a:ext cx="5320216" cy="202243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3"/>
          <p:cNvGraphicFramePr/>
          <p:nvPr>
            <p:extLst>
              <p:ext uri="{D42A27DB-BD31-4B8C-83A1-F6EECF244321}">
                <p14:modId xmlns:p14="http://schemas.microsoft.com/office/powerpoint/2010/main" val="1975373494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45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9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Footer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"&lt;web/msite&gt;|&lt;page name without the word “page”&gt;", // eg : home, product listing,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”&lt;page name from where the icons/logo was clicked",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wishlist add or 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1516468" y="1455094"/>
            <a:ext cx="129452" cy="164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8546624" y="3589649"/>
            <a:ext cx="2463625" cy="7820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5331318" y="5810461"/>
            <a:ext cx="392532" cy="10950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2257895" y="1537444"/>
            <a:ext cx="187535" cy="19068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6314748" y="1728126"/>
            <a:ext cx="113211" cy="18098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A5C8B-3497-F03C-7B28-FD0FB169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8" y="1455094"/>
            <a:ext cx="5936791" cy="3407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03659-ECAF-09C9-17A9-FDC2A6FA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31" y="1619794"/>
            <a:ext cx="5182654" cy="2885795"/>
          </a:xfrm>
          <a:prstGeom prst="rect">
            <a:avLst/>
          </a:prstGeom>
        </p:spPr>
      </p:pic>
      <p:sp>
        <p:nvSpPr>
          <p:cNvPr id="276" name="Google Shape;276;p14"/>
          <p:cNvSpPr/>
          <p:nvPr/>
        </p:nvSpPr>
        <p:spPr>
          <a:xfrm>
            <a:off x="3774893" y="2209862"/>
            <a:ext cx="257912" cy="17012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76;p14">
            <a:extLst>
              <a:ext uri="{FF2B5EF4-FFF2-40B4-BE49-F238E27FC236}">
                <a16:creationId xmlns:a16="http://schemas.microsoft.com/office/drawing/2014/main" id="{432792A8-FC57-22E8-A243-B67D27A76D45}"/>
              </a:ext>
            </a:extLst>
          </p:cNvPr>
          <p:cNvSpPr/>
          <p:nvPr/>
        </p:nvSpPr>
        <p:spPr>
          <a:xfrm>
            <a:off x="9453772" y="2294926"/>
            <a:ext cx="257912" cy="17012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15"/>
          <p:cNvGraphicFramePr/>
          <p:nvPr>
            <p:extLst>
              <p:ext uri="{D42A27DB-BD31-4B8C-83A1-F6EECF244321}">
                <p14:modId xmlns:p14="http://schemas.microsoft.com/office/powerpoint/2010/main" val="553544001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14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9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Add to wishlist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“&lt;add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/remove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 the page name from where this event happened",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wishlistAdded</a:t>
                      </a:r>
                      <a:r>
                        <a:rPr lang="en-IN" sz="1400" u="none" strike="noStrike" cap="none" dirty="0"/>
                        <a:t> : 1, // 1 as numeric value and key should only be passed when product will be move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wishlistRemoved</a:t>
                      </a:r>
                      <a:r>
                        <a:rPr lang="en-IN" sz="1400" u="none" strike="noStrike" cap="none" dirty="0"/>
                        <a:t> : 1, // 1 as numeric value and key should only be passed when product will be removed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</a:t>
                      </a:r>
                      <a:r>
                        <a:rPr lang="en-IN" sz="1400" u="none" strike="noStrike" cap="none" dirty="0" err="1"/>
                        <a:t>generic_clicked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9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Sign in &amp; Sign Up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9484-0AA2-4156-A5EC-C8BF60F98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A3029-0702-4D4D-ADDF-D3104D40E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2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Identification Page Load</a:t>
            </a:r>
            <a:endParaRPr sz="3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BF986-9B7A-5071-A7F0-2D5F9159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47" y="1348403"/>
            <a:ext cx="6163019" cy="45225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21"/>
          <p:cNvGraphicFramePr/>
          <p:nvPr>
            <p:extLst>
              <p:ext uri="{D42A27DB-BD31-4B8C-83A1-F6EECF244321}">
                <p14:modId xmlns:p14="http://schemas.microsoft.com/office/powerpoint/2010/main" val="3970876039"/>
              </p:ext>
            </p:extLst>
          </p:nvPr>
        </p:nvGraphicFramePr>
        <p:xfrm>
          <a:off x="-65145" y="0"/>
          <a:ext cx="122571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CI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identification page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"guest"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identification page</a:t>
                      </a:r>
                      <a:r>
                        <a:rPr lang="en-IN" sz="1400" u="none" strike="noStrike" cap="none" dirty="0"/>
                        <a:t>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ctrTitle"/>
          </p:nvPr>
        </p:nvSpPr>
        <p:spPr>
          <a:xfrm>
            <a:off x="-1233714" y="304800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All CTA’s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EAA64-AE34-AE74-B66F-142CC40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20" y="929763"/>
            <a:ext cx="6163019" cy="4522557"/>
          </a:xfrm>
          <a:prstGeom prst="rect">
            <a:avLst/>
          </a:prstGeom>
        </p:spPr>
      </p:pic>
      <p:sp>
        <p:nvSpPr>
          <p:cNvPr id="336" name="Google Shape;336;p22"/>
          <p:cNvSpPr/>
          <p:nvPr/>
        </p:nvSpPr>
        <p:spPr>
          <a:xfrm>
            <a:off x="5484215" y="3150453"/>
            <a:ext cx="2282675" cy="31159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5338457" y="3624025"/>
            <a:ext cx="2560637" cy="82679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/>
          <p:cNvGraphicFramePr/>
          <p:nvPr>
            <p:extLst>
              <p:ext uri="{D42A27DB-BD31-4B8C-83A1-F6EECF244321}">
                <p14:modId xmlns:p14="http://schemas.microsoft.com/office/powerpoint/2010/main" val="1734142967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"&lt;web/msite&gt;|login &amp; registration",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”customer identification page",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"guest"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in – OTP verify</a:t>
            </a:r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FE2DD-11AB-523F-A9A0-050E0859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46" y="1080282"/>
            <a:ext cx="5546074" cy="3979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234971532"/>
              </p:ext>
            </p:extLst>
          </p:nvPr>
        </p:nvGraphicFramePr>
        <p:xfrm>
          <a:off x="-65145" y="0"/>
          <a:ext cx="122571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Sign In - OTP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 in–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verify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"guest"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 in–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verify</a:t>
                      </a:r>
                      <a:r>
                        <a:rPr lang="en-IN" sz="1400" u="none" strike="noStrike" cap="none" dirty="0"/>
                        <a:t>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in – Log in CTA click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06079-FADF-D7CF-FA05-3D1C4B4D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46" y="1675192"/>
            <a:ext cx="5546074" cy="3979625"/>
          </a:xfrm>
          <a:prstGeom prst="rect">
            <a:avLst/>
          </a:prstGeom>
        </p:spPr>
      </p:pic>
      <p:sp>
        <p:nvSpPr>
          <p:cNvPr id="362" name="Google Shape;362;p26"/>
          <p:cNvSpPr/>
          <p:nvPr/>
        </p:nvSpPr>
        <p:spPr>
          <a:xfrm>
            <a:off x="3379556" y="4255156"/>
            <a:ext cx="2670629" cy="61377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9333B-83AE-FED8-FEDC-3C279C5B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143" y="2330230"/>
            <a:ext cx="4503057" cy="2538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27"/>
          <p:cNvGraphicFramePr/>
          <p:nvPr>
            <p:extLst>
              <p:ext uri="{D42A27DB-BD31-4B8C-83A1-F6EECF244321}">
                <p14:modId xmlns:p14="http://schemas.microsoft.com/office/powerpoint/2010/main" val="3804102288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Submit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“proceed",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loginSuccess</a:t>
                      </a:r>
                      <a:r>
                        <a:rPr lang="en-IN" sz="1400" u="none" strike="noStrike" cap="none" dirty="0"/>
                        <a:t>: 1  //1 will be passed as an integer value only when user has successfully login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”sign in-</a:t>
                      </a:r>
                      <a:r>
                        <a:rPr lang="en-IN" sz="1400" u="none" strike="noStrike" cap="none" dirty="0" err="1"/>
                        <a:t>otp</a:t>
                      </a:r>
                      <a:r>
                        <a:rPr lang="en-IN" sz="1400" u="none" strike="noStrike" cap="none" dirty="0"/>
                        <a:t> verify",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”logged-in" ,,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loginmethod</a:t>
                      </a:r>
                      <a:r>
                        <a:rPr lang="en-IN" sz="1400" u="none" strike="noStrike" cap="none" dirty="0"/>
                        <a:t>: “mobile/email/google/apple”,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>
            <a:spLocks noGrp="1"/>
          </p:cNvSpPr>
          <p:nvPr>
            <p:ph type="ctrTitle"/>
          </p:nvPr>
        </p:nvSpPr>
        <p:spPr>
          <a:xfrm>
            <a:off x="-1088572" y="201068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Up Details Page</a:t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2872437" y="2651940"/>
            <a:ext cx="3223563" cy="77706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3585028" y="4615543"/>
            <a:ext cx="1770743" cy="3048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F3EBC-5458-0C26-1978-70A0DAE2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76" y="984489"/>
            <a:ext cx="7057047" cy="51849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29"/>
          <p:cNvGraphicFramePr/>
          <p:nvPr>
            <p:extLst>
              <p:ext uri="{D42A27DB-BD31-4B8C-83A1-F6EECF244321}">
                <p14:modId xmlns:p14="http://schemas.microsoft.com/office/powerpoint/2010/main" val="1992061888"/>
              </p:ext>
            </p:extLst>
          </p:nvPr>
        </p:nvGraphicFramePr>
        <p:xfrm>
          <a:off x="-65145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44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Sign Up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account page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"guest"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account page</a:t>
                      </a:r>
                      <a:r>
                        <a:rPr lang="en-IN" sz="1400" u="none" strike="noStrike" cap="none" dirty="0"/>
                        <a:t>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/>
        </p:nvSpPr>
        <p:spPr>
          <a:xfrm>
            <a:off x="4246934" y="83976"/>
            <a:ext cx="42905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Guidelines to Implement Tagging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21920" y="484869"/>
            <a:ext cx="12226200" cy="66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Adobe Launch script should be placed inside the global head tag.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the </a:t>
            </a: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digitalData as it is without changing the Camel Casing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call rule</a:t>
            </a: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(_satellite.track("&lt;rule name&gt;");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be triggered after the respective datalayer is updated.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Datalayer should be populated before DOM ready.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Amount related values should be passed in amount format. Eg : product price, order amount, product/order discount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&lt;&gt;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indicates dynamic value to be captured and passed.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Icid will be added to the next page’s URL where user lands after clicking any content of current page.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will be performed by Team Implementation after ABFRL QA team will give the confirmation/sign off for the testing done by them.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UAT should be done first in staging and then in production post production UAT adobe’s codes are pushed to live.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Customer ID, pass the value only when available else pass it as blank.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Product values should be consistent for every product for entire website.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All the values should be passed in lowercase only</a:t>
            </a: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>
            <a:spLocks noGrp="1"/>
          </p:cNvSpPr>
          <p:nvPr>
            <p:ph type="ctrTitle"/>
          </p:nvPr>
        </p:nvSpPr>
        <p:spPr>
          <a:xfrm>
            <a:off x="-1088572" y="201068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Up – CTA’s click</a:t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2872437" y="2651940"/>
            <a:ext cx="3223563" cy="77706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3585028" y="4615543"/>
            <a:ext cx="1770743" cy="3048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C9782-924E-F03C-D601-400B8867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19" y="709068"/>
            <a:ext cx="7772400" cy="5547550"/>
          </a:xfrm>
          <a:prstGeom prst="rect">
            <a:avLst/>
          </a:prstGeom>
        </p:spPr>
      </p:pic>
      <p:sp>
        <p:nvSpPr>
          <p:cNvPr id="390" name="Google Shape;390;p30"/>
          <p:cNvSpPr/>
          <p:nvPr/>
        </p:nvSpPr>
        <p:spPr>
          <a:xfrm>
            <a:off x="5132381" y="5596568"/>
            <a:ext cx="3223563" cy="55236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31"/>
          <p:cNvGraphicFramePr/>
          <p:nvPr>
            <p:extLst>
              <p:ext uri="{D42A27DB-BD31-4B8C-83A1-F6EECF244321}">
                <p14:modId xmlns:p14="http://schemas.microsoft.com/office/powerpoint/2010/main" val="1342380307"/>
              </p:ext>
            </p:extLst>
          </p:nvPr>
        </p:nvGraphicFramePr>
        <p:xfrm>
          <a:off x="-65145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Enter the </a:t>
                      </a:r>
                      <a:r>
                        <a:rPr lang="en-US" sz="1400" u="none" strike="noStrike" cap="none" dirty="0" err="1"/>
                        <a:t>gl</a:t>
                      </a:r>
                      <a:r>
                        <a:rPr lang="en-US" sz="1400" u="none" strike="noStrike" cap="none" dirty="0"/>
                        <a:t> world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“enter the </a:t>
                      </a:r>
                      <a:r>
                        <a:rPr lang="en-IN" sz="1400" u="none" strike="noStrike" cap="none" dirty="0" err="1"/>
                        <a:t>gl</a:t>
                      </a:r>
                      <a:r>
                        <a:rPr lang="en-IN" sz="1400" u="none" strike="noStrike" cap="none" dirty="0"/>
                        <a:t> world",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regSuccess</a:t>
                      </a:r>
                      <a:r>
                        <a:rPr lang="en-IN" sz="1400" u="none" strike="noStrike" cap="none" dirty="0"/>
                        <a:t>: 1  //1 will be passed as an integer value only when user has successfully registered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”create account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”logged-in"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1BC0CC4B-6551-BA11-5875-98C9A731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370D473C-4946-4121-D305-ED85B61164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35535" y="265463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 dirty="0"/>
              <a:t>Sign In/Up – Error Tracking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C2772-3D70-718F-DEDC-723BFC89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19" y="1050204"/>
            <a:ext cx="4255705" cy="247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A599E-E703-F118-DD6F-A66647A9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48" y="519463"/>
            <a:ext cx="4603124" cy="2699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08F10-83E0-75DB-8F37-161DBADCB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578" y="3797003"/>
            <a:ext cx="3886695" cy="2403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EF288-22A5-6FD5-B117-D44F9BB97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313" y="3912913"/>
            <a:ext cx="4039582" cy="24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66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207AAEC2-42A4-2B60-59B6-9E8E8F9E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163B7DFB-5B54-78BE-3334-FA4C3C845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874178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:”error tracking",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”customer identification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error: “&lt;error statement&gt;”,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"guest"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7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13333737-FEF7-AD45-33A6-BA0459D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3218B6E0-DFCD-57B2-A30D-0E70606198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35535" y="265463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 dirty="0"/>
              <a:t>Sign In/Up – OTP Error Tracking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94605-FF1C-BC82-7BFC-37F2259D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48" y="1126240"/>
            <a:ext cx="7772400" cy="46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7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6BB407D3-5C7B-DACB-1858-C186E9B9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2B629784-6AF7-CC3D-45B0-312E28B24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776390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</a:t>
                      </a:r>
                      <a:r>
                        <a:rPr lang="en-IN" sz="1400" u="none" strike="noStrike" cap="none" dirty="0" err="1"/>
                        <a:t>otp</a:t>
                      </a:r>
                      <a:r>
                        <a:rPr lang="en-IN" sz="1400" u="none" strike="noStrike" cap="none" dirty="0"/>
                        <a:t> error tracking",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&gt;|login &amp; registration",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”customer identification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error: “&lt;OTP error statement&gt;”,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"guest"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277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2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 dirty="0">
                <a:solidFill>
                  <a:srgbClr val="FFFFFF"/>
                </a:solidFill>
              </a:rPr>
              <a:t>Home Page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the Load of Home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01858-1211-88F4-BC36-16800420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19" y="886295"/>
            <a:ext cx="7198605" cy="50854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/>
          <p:cNvGraphicFramePr/>
          <p:nvPr>
            <p:extLst>
              <p:ext uri="{D42A27DB-BD31-4B8C-83A1-F6EECF244321}">
                <p14:modId xmlns:p14="http://schemas.microsoft.com/office/powerpoint/2010/main" val="1966452380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Home page 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var digitalData={};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pageName: "</a:t>
                      </a:r>
                      <a:r>
                        <a:rPr lang="en-IN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 page</a:t>
                      </a:r>
                      <a:r>
                        <a:rPr lang="en-IN" sz="1400" u="none" strike="noStrike" cap="none"/>
                        <a:t>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"&lt;web/msite&gt;|home",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pageType : “home page"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has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has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_satellite.track("generic-vp");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/>
        </p:nvSpPr>
        <p:spPr>
          <a:xfrm>
            <a:off x="357672" y="94547"/>
            <a:ext cx="607028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Home page buttons click (excluding banner/widget and product clicks)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4"/>
          <p:cNvSpPr/>
          <p:nvPr/>
        </p:nvSpPr>
        <p:spPr>
          <a:xfrm>
            <a:off x="2990043" y="1474993"/>
            <a:ext cx="805543" cy="31496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93DA6-525E-8F59-F55C-7DB4AC49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42" y="1040377"/>
            <a:ext cx="6113154" cy="4589244"/>
          </a:xfrm>
          <a:prstGeom prst="rect">
            <a:avLst/>
          </a:prstGeom>
        </p:spPr>
      </p:pic>
      <p:sp>
        <p:nvSpPr>
          <p:cNvPr id="453" name="Google Shape;453;p64"/>
          <p:cNvSpPr/>
          <p:nvPr/>
        </p:nvSpPr>
        <p:spPr>
          <a:xfrm>
            <a:off x="5878129" y="1632475"/>
            <a:ext cx="2098083" cy="60723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Generic Tags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65"/>
          <p:cNvGraphicFramePr/>
          <p:nvPr>
            <p:extLst>
              <p:ext uri="{D42A27DB-BD31-4B8C-83A1-F6EECF244321}">
                <p14:modId xmlns:p14="http://schemas.microsoft.com/office/powerpoint/2010/main" val="604035141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"&lt;web/msite&gt;|home",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"home page",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30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0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0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0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SLP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1"/>
          <p:cNvSpPr txBox="1"/>
          <p:nvPr/>
        </p:nvSpPr>
        <p:spPr>
          <a:xfrm>
            <a:off x="357672" y="94547"/>
            <a:ext cx="60702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Search bar CTAs or recommended search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31"/>
          <p:cNvSpPr/>
          <p:nvPr/>
        </p:nvSpPr>
        <p:spPr>
          <a:xfrm>
            <a:off x="3628571" y="1474994"/>
            <a:ext cx="333829" cy="31496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FF424-59E1-9687-D3BB-4CC45428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9" y="1568382"/>
            <a:ext cx="5274275" cy="2752352"/>
          </a:xfrm>
          <a:prstGeom prst="rect">
            <a:avLst/>
          </a:prstGeom>
        </p:spPr>
      </p:pic>
      <p:sp>
        <p:nvSpPr>
          <p:cNvPr id="536" name="Google Shape;536;p131"/>
          <p:cNvSpPr/>
          <p:nvPr/>
        </p:nvSpPr>
        <p:spPr>
          <a:xfrm>
            <a:off x="1460924" y="2280741"/>
            <a:ext cx="1353817" cy="36224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60373-4924-5284-EDE9-29CC15E3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530" y="1568382"/>
            <a:ext cx="5140455" cy="2875601"/>
          </a:xfrm>
          <a:prstGeom prst="rect">
            <a:avLst/>
          </a:prstGeom>
        </p:spPr>
      </p:pic>
      <p:sp>
        <p:nvSpPr>
          <p:cNvPr id="533" name="Google Shape;533;p131"/>
          <p:cNvSpPr/>
          <p:nvPr/>
        </p:nvSpPr>
        <p:spPr>
          <a:xfrm>
            <a:off x="6945099" y="2848700"/>
            <a:ext cx="805543" cy="31496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p132"/>
          <p:cNvGraphicFramePr/>
          <p:nvPr>
            <p:extLst>
              <p:ext uri="{D42A27DB-BD31-4B8C-83A1-F6EECF244321}">
                <p14:modId xmlns:p14="http://schemas.microsoft.com/office/powerpoint/2010/main" val="4185113518"/>
              </p:ext>
            </p:extLst>
          </p:nvPr>
        </p:nvGraphicFramePr>
        <p:xfrm>
          <a:off x="-65145" y="0"/>
          <a:ext cx="121920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Search bar CTA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 “search clicked",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"&lt;web/msite&gt;|&lt;page name without the word “page”&gt;", // eg : home, product listing,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”&lt;page name from where the search was clicked",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searchKeyword: “&lt;search keyword&gt;”,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5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of Search listing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55760-67DF-19C3-5E76-4696294D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6" y="1032791"/>
            <a:ext cx="6449458" cy="4792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A27325-FBAC-36C8-5D9C-BDC24984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74" y="1665180"/>
            <a:ext cx="4949136" cy="26234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Google Shape;568;p136"/>
          <p:cNvGraphicFramePr/>
          <p:nvPr>
            <p:extLst>
              <p:ext uri="{D42A27DB-BD31-4B8C-83A1-F6EECF244321}">
                <p14:modId xmlns:p14="http://schemas.microsoft.com/office/powerpoint/2010/main" val="1347765938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SLP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"product listing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”product listing page”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searchKeyword</a:t>
                      </a:r>
                      <a:r>
                        <a:rPr lang="en-IN" sz="1400" u="none" strike="noStrike" cap="none" dirty="0"/>
                        <a:t>: “&lt;search keyword&gt;”,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searchType</a:t>
                      </a:r>
                      <a:r>
                        <a:rPr lang="en-IN" sz="1400" u="none" strike="noStrike" cap="none" dirty="0"/>
                        <a:t>: “&lt;type of the search&gt;”,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plpProductCategory</a:t>
                      </a:r>
                      <a:r>
                        <a:rPr lang="en-IN" sz="1400" u="none" strike="noStrike" cap="none" dirty="0"/>
                        <a:t> : “products category”,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searchProductCount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:“&lt;number of product count&gt;”, // total number of products available for the search term.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Search Type will be –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Normal Search – In case user have search from the entered keyword.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Predictive Search – In case user have selected any recommended keyword during entering keyword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Recent Search – </a:t>
                      </a:r>
                      <a:r>
                        <a:rPr lang="en-IN" sz="1400" u="none" strike="noStrike" cap="none" dirty="0" err="1"/>
                        <a:t>Incase</a:t>
                      </a:r>
                      <a:r>
                        <a:rPr lang="en-IN" sz="1400" u="none" strike="noStrike" cap="none" dirty="0"/>
                        <a:t> user selected any from the  provided recent search term list.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Trending Search – </a:t>
                      </a:r>
                      <a:r>
                        <a:rPr lang="en-IN" sz="1400" u="none" strike="noStrike" cap="none" dirty="0" err="1"/>
                        <a:t>Incase</a:t>
                      </a:r>
                      <a:r>
                        <a:rPr lang="en-IN" sz="1400" u="none" strike="noStrike" cap="none" dirty="0"/>
                        <a:t> user selected any from the  provided trending search term list.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Null Search – When no result available for the searched term.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1"/>
          <p:cNvSpPr txBox="1"/>
          <p:nvPr/>
        </p:nvSpPr>
        <p:spPr>
          <a:xfrm>
            <a:off x="203764" y="149443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: (Sort &amp; Filter Click)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41"/>
          <p:cNvSpPr/>
          <p:nvPr/>
        </p:nvSpPr>
        <p:spPr>
          <a:xfrm>
            <a:off x="2512972" y="2246067"/>
            <a:ext cx="831477" cy="37187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5413E-5EA8-A54F-EE49-257F292EB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67938"/>
            <a:ext cx="7772400" cy="4522123"/>
          </a:xfrm>
          <a:prstGeom prst="rect">
            <a:avLst/>
          </a:prstGeom>
        </p:spPr>
      </p:pic>
      <p:sp>
        <p:nvSpPr>
          <p:cNvPr id="3" name="Google Shape;533;p131">
            <a:extLst>
              <a:ext uri="{FF2B5EF4-FFF2-40B4-BE49-F238E27FC236}">
                <a16:creationId xmlns:a16="http://schemas.microsoft.com/office/drawing/2014/main" id="{A669C14F-5AFA-E312-DDA5-FEDF407E644D}"/>
              </a:ext>
            </a:extLst>
          </p:cNvPr>
          <p:cNvSpPr/>
          <p:nvPr/>
        </p:nvSpPr>
        <p:spPr>
          <a:xfrm>
            <a:off x="8322207" y="4908854"/>
            <a:ext cx="1185350" cy="401276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142"/>
          <p:cNvGraphicFramePr/>
          <p:nvPr>
            <p:extLst>
              <p:ext uri="{D42A27DB-BD31-4B8C-83A1-F6EECF244321}">
                <p14:modId xmlns:p14="http://schemas.microsoft.com/office/powerpoint/2010/main" val="1065901537"/>
              </p:ext>
            </p:extLst>
          </p:nvPr>
        </p:nvGraphicFramePr>
        <p:xfrm>
          <a:off x="116480" y="-87350"/>
          <a:ext cx="1207552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3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9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Sort By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dropdown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”sort &amp; filter",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”product listing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plpProductCategory</a:t>
                      </a:r>
                      <a:r>
                        <a:rPr lang="en-IN" sz="1400" u="none" strike="noStrike" cap="none" dirty="0"/>
                        <a:t> : “products category”,</a:t>
                      </a:r>
                      <a:endParaRPr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sortBy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: “&lt;sort by option&gt;”, // only when user has manually sorted.</a:t>
                      </a:r>
                      <a:b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filterName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:  “&lt; filter 1 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applied,filter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2 applied,…filter N applied&gt;”. // only when filter is applied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filterValue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: “&lt;filter 1 value, filter 2 value,….filter N value&gt;” // only when filter is applied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sortBy</a:t>
                      </a:r>
                      <a:r>
                        <a:rPr lang="en-IN" sz="1400" u="none" strike="noStrike" cap="none" dirty="0"/>
                        <a:t>, expected values are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new arrivals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price, low to high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>
          <a:extLst>
            <a:ext uri="{FF2B5EF4-FFF2-40B4-BE49-F238E27FC236}">
              <a16:creationId xmlns:a16="http://schemas.microsoft.com/office/drawing/2014/main" id="{AB5FB1CE-7242-D767-CD16-483256F6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4">
            <a:extLst>
              <a:ext uri="{FF2B5EF4-FFF2-40B4-BE49-F238E27FC236}">
                <a16:creationId xmlns:a16="http://schemas.microsoft.com/office/drawing/2014/main" id="{5DD07359-58EC-16EF-71B5-FE894DB388E4}"/>
              </a:ext>
            </a:extLst>
          </p:cNvPr>
          <p:cNvSpPr txBox="1"/>
          <p:nvPr/>
        </p:nvSpPr>
        <p:spPr>
          <a:xfrm>
            <a:off x="357672" y="199176"/>
            <a:ext cx="72911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SLP page, Add to cart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1A2BC4-64FA-0837-DD84-9A16A179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06" y="1111853"/>
            <a:ext cx="7772400" cy="4634293"/>
          </a:xfrm>
          <a:prstGeom prst="rect">
            <a:avLst/>
          </a:prstGeom>
        </p:spPr>
      </p:pic>
      <p:sp>
        <p:nvSpPr>
          <p:cNvPr id="648" name="Google Shape;648;p144">
            <a:extLst>
              <a:ext uri="{FF2B5EF4-FFF2-40B4-BE49-F238E27FC236}">
                <a16:creationId xmlns:a16="http://schemas.microsoft.com/office/drawing/2014/main" id="{EBFD9509-6A9B-932D-47D8-5CBA0A916570}"/>
              </a:ext>
            </a:extLst>
          </p:cNvPr>
          <p:cNvSpPr/>
          <p:nvPr/>
        </p:nvSpPr>
        <p:spPr>
          <a:xfrm>
            <a:off x="8023405" y="4957591"/>
            <a:ext cx="1655806" cy="39482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98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6EFC629-FF3F-8E89-5531-AC958F8F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45">
            <a:extLst>
              <a:ext uri="{FF2B5EF4-FFF2-40B4-BE49-F238E27FC236}">
                <a16:creationId xmlns:a16="http://schemas.microsoft.com/office/drawing/2014/main" id="{91C223A1-0AD9-0673-D8BC-BAA1164C6B25}"/>
              </a:ext>
            </a:extLst>
          </p:cNvPr>
          <p:cNvGraphicFramePr/>
          <p:nvPr/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8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9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Preview : Add to bag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“add to bag",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addToCart</a:t>
                      </a:r>
                      <a:r>
                        <a:rPr lang="en-IN" sz="1400" u="none" strike="noStrike" cap="none" dirty="0"/>
                        <a:t>: 1, //1 will be passed as an integer value only when user has added a product into the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productSellPrice</a:t>
                      </a:r>
                      <a:r>
                        <a:rPr lang="en-IN" sz="1400" u="none" strike="noStrike" cap="none" dirty="0"/>
                        <a:t>: "&lt;product selling price,&gt;",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productQuantity</a:t>
                      </a:r>
                      <a:r>
                        <a:rPr lang="en-IN" sz="1400" u="none" strike="noStrike" cap="none" dirty="0"/>
                        <a:t>: "&lt;product quantity&gt;",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stockStatus</a:t>
                      </a:r>
                      <a:r>
                        <a:rPr lang="en-IN" sz="1400" u="none" strike="noStrike" cap="none" dirty="0"/>
                        <a:t>: "&lt;product stock status&gt;",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: "&lt;product 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size: "&lt;product size&gt;",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productDiscount</a:t>
                      </a:r>
                      <a:r>
                        <a:rPr lang="en-IN" sz="1400" u="none" strike="noStrike" cap="none" dirty="0"/>
                        <a:t>:"&lt;product discount amount&gt;",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addToBagSource</a:t>
                      </a:r>
                      <a:r>
                        <a:rPr lang="en-IN" sz="1400" u="none" strike="noStrike" cap="none" dirty="0"/>
                        <a:t>: “&lt;page name or modal name from where product was added”&gt;,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70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1"/>
          <p:cNvSpPr txBox="1"/>
          <p:nvPr/>
        </p:nvSpPr>
        <p:spPr>
          <a:xfrm>
            <a:off x="145670" y="211533"/>
            <a:ext cx="303514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banner/image/widget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5FEF7-5D84-5D53-4B51-2A36F44D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681057"/>
            <a:ext cx="3543300" cy="4394200"/>
          </a:xfrm>
          <a:prstGeom prst="rect">
            <a:avLst/>
          </a:prstGeom>
        </p:spPr>
      </p:pic>
      <p:sp>
        <p:nvSpPr>
          <p:cNvPr id="133" name="Google Shape;133;p51"/>
          <p:cNvSpPr/>
          <p:nvPr/>
        </p:nvSpPr>
        <p:spPr>
          <a:xfrm>
            <a:off x="4461831" y="1068636"/>
            <a:ext cx="3216926" cy="141015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1"/>
          <p:cNvSpPr/>
          <p:nvPr/>
        </p:nvSpPr>
        <p:spPr>
          <a:xfrm>
            <a:off x="4609791" y="3145988"/>
            <a:ext cx="2936763" cy="151650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83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3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3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3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PLP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of Product listing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6DEAE-D6FA-E3A1-C7F7-411A6D0C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14" y="1032791"/>
            <a:ext cx="6449458" cy="479241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85"/>
          <p:cNvGraphicFramePr/>
          <p:nvPr>
            <p:extLst>
              <p:ext uri="{D42A27DB-BD31-4B8C-83A1-F6EECF244321}">
                <p14:modId xmlns:p14="http://schemas.microsoft.com/office/powerpoint/2010/main" val="1675649846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78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5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7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PLP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var digitalData={};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pageName: "product listing page",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"&lt;web/msite&gt;|product listing",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pageType : "product listing page"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platform: "&lt;desktop website/mobile website&gt;",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plpProductCategory : “products category”,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productCount:“&lt;number of product count&gt;“,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has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has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_satellite.track("generic-vp");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4"/>
          <p:cNvSpPr txBox="1"/>
          <p:nvPr/>
        </p:nvSpPr>
        <p:spPr>
          <a:xfrm>
            <a:off x="357672" y="199176"/>
            <a:ext cx="72911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PLP page, Add to cart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6A608-45CC-93DD-FD5C-63BFA5E2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06" y="1111853"/>
            <a:ext cx="7772400" cy="4634293"/>
          </a:xfrm>
          <a:prstGeom prst="rect">
            <a:avLst/>
          </a:prstGeom>
        </p:spPr>
      </p:pic>
      <p:sp>
        <p:nvSpPr>
          <p:cNvPr id="648" name="Google Shape;648;p144"/>
          <p:cNvSpPr/>
          <p:nvPr/>
        </p:nvSpPr>
        <p:spPr>
          <a:xfrm>
            <a:off x="8023405" y="4957591"/>
            <a:ext cx="1655806" cy="39482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45"/>
          <p:cNvGraphicFramePr/>
          <p:nvPr>
            <p:extLst>
              <p:ext uri="{D42A27DB-BD31-4B8C-83A1-F6EECF244321}">
                <p14:modId xmlns:p14="http://schemas.microsoft.com/office/powerpoint/2010/main" val="1273980474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8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9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Preview : Add to bag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“add to bag",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addToCart</a:t>
                      </a:r>
                      <a:r>
                        <a:rPr lang="en-IN" sz="1400" u="none" strike="noStrike" cap="none" dirty="0"/>
                        <a:t>: 1, //1 will be passed as an integer value only when user has added a product into the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productSellPrice</a:t>
                      </a:r>
                      <a:r>
                        <a:rPr lang="en-IN" sz="1400" u="none" strike="noStrike" cap="none" dirty="0"/>
                        <a:t>: "&lt;product selling price,&gt;",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productQuantity</a:t>
                      </a:r>
                      <a:r>
                        <a:rPr lang="en-IN" sz="1400" u="none" strike="noStrike" cap="none" dirty="0"/>
                        <a:t>: "&lt;product quantity&gt;",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stockStatus</a:t>
                      </a:r>
                      <a:r>
                        <a:rPr lang="en-IN" sz="1400" u="none" strike="noStrike" cap="none" dirty="0"/>
                        <a:t>: "&lt;product stock status&gt;",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: "&lt;product 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size: "&lt;product size&gt;",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productDiscount</a:t>
                      </a:r>
                      <a:r>
                        <a:rPr lang="en-IN" sz="1400" u="none" strike="noStrike" cap="none" dirty="0"/>
                        <a:t>:"&lt;product discount amount&gt;",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addToBagSource</a:t>
                      </a:r>
                      <a:r>
                        <a:rPr lang="en-IN" sz="1400" u="none" strike="noStrike" cap="none" dirty="0"/>
                        <a:t>: “&lt;page name or modal name from where product was added”&gt;,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>
          <a:extLst>
            <a:ext uri="{FF2B5EF4-FFF2-40B4-BE49-F238E27FC236}">
              <a16:creationId xmlns:a16="http://schemas.microsoft.com/office/drawing/2014/main" id="{6AA73DBE-6189-C9E2-3A54-A682D06D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1">
            <a:extLst>
              <a:ext uri="{FF2B5EF4-FFF2-40B4-BE49-F238E27FC236}">
                <a16:creationId xmlns:a16="http://schemas.microsoft.com/office/drawing/2014/main" id="{1B0CBDBD-8D53-5B46-F4B0-47921E1DE012}"/>
              </a:ext>
            </a:extLst>
          </p:cNvPr>
          <p:cNvSpPr txBox="1"/>
          <p:nvPr/>
        </p:nvSpPr>
        <p:spPr>
          <a:xfrm>
            <a:off x="203764" y="149443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: (Sort &amp; Filter Click)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41">
            <a:extLst>
              <a:ext uri="{FF2B5EF4-FFF2-40B4-BE49-F238E27FC236}">
                <a16:creationId xmlns:a16="http://schemas.microsoft.com/office/drawing/2014/main" id="{D878D5FA-00C0-6120-1213-EB6489B1ACDC}"/>
              </a:ext>
            </a:extLst>
          </p:cNvPr>
          <p:cNvSpPr/>
          <p:nvPr/>
        </p:nvSpPr>
        <p:spPr>
          <a:xfrm>
            <a:off x="2512972" y="2246067"/>
            <a:ext cx="831477" cy="37187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D955D-E3E5-ED45-BB74-99E4E64C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67938"/>
            <a:ext cx="7772400" cy="4522123"/>
          </a:xfrm>
          <a:prstGeom prst="rect">
            <a:avLst/>
          </a:prstGeom>
        </p:spPr>
      </p:pic>
      <p:sp>
        <p:nvSpPr>
          <p:cNvPr id="3" name="Google Shape;533;p131">
            <a:extLst>
              <a:ext uri="{FF2B5EF4-FFF2-40B4-BE49-F238E27FC236}">
                <a16:creationId xmlns:a16="http://schemas.microsoft.com/office/drawing/2014/main" id="{37040CC4-2BD9-948D-F750-A4B196743AB6}"/>
              </a:ext>
            </a:extLst>
          </p:cNvPr>
          <p:cNvSpPr/>
          <p:nvPr/>
        </p:nvSpPr>
        <p:spPr>
          <a:xfrm>
            <a:off x="8322207" y="4908854"/>
            <a:ext cx="1185350" cy="401276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910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>
          <a:extLst>
            <a:ext uri="{FF2B5EF4-FFF2-40B4-BE49-F238E27FC236}">
              <a16:creationId xmlns:a16="http://schemas.microsoft.com/office/drawing/2014/main" id="{D52DF238-8271-E12A-9B5F-108704D1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142">
            <a:extLst>
              <a:ext uri="{FF2B5EF4-FFF2-40B4-BE49-F238E27FC236}">
                <a16:creationId xmlns:a16="http://schemas.microsoft.com/office/drawing/2014/main" id="{FCBDA470-7098-29FE-536B-EA573467D8FE}"/>
              </a:ext>
            </a:extLst>
          </p:cNvPr>
          <p:cNvGraphicFramePr/>
          <p:nvPr/>
        </p:nvGraphicFramePr>
        <p:xfrm>
          <a:off x="116480" y="-87350"/>
          <a:ext cx="1207552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3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9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Sort By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dropdown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”sort &amp; filter",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 listing",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”product listing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plpProductCategory</a:t>
                      </a:r>
                      <a:r>
                        <a:rPr lang="en-IN" sz="1400" u="none" strike="noStrike" cap="none" dirty="0"/>
                        <a:t> : “products category”,</a:t>
                      </a:r>
                      <a:endParaRPr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sortBy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: “&lt;sort by option&gt;”, // only when user has manually sorted.</a:t>
                      </a:r>
                      <a:b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filterName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:  “&lt; filter 1 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applied,filter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2 applied,…filter N applied&gt;”. // only when filter is applied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filterValue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: “&lt;filter 1 value, filter 2 value,….filter N value&gt;” // only when filter is applied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sortBy</a:t>
                      </a:r>
                      <a:r>
                        <a:rPr lang="en-IN" sz="1400" u="none" strike="noStrike" cap="none" dirty="0"/>
                        <a:t>, expected values are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new arrivals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price, low to high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028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98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8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PDP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PDP load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9"/>
          <p:cNvSpPr/>
          <p:nvPr/>
        </p:nvSpPr>
        <p:spPr>
          <a:xfrm>
            <a:off x="3365769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/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BAB36-9037-ABD7-D5D1-B6E815B8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596"/>
            <a:ext cx="7772400" cy="42668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4" name="Google Shape;704;p100"/>
          <p:cNvGraphicFramePr/>
          <p:nvPr>
            <p:extLst>
              <p:ext uri="{D42A27DB-BD31-4B8C-83A1-F6EECF244321}">
                <p14:modId xmlns:p14="http://schemas.microsoft.com/office/powerpoint/2010/main" val="51823445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616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"product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"product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productSellPrice</a:t>
                      </a:r>
                      <a:r>
                        <a:rPr lang="en-IN" sz="1400" u="none" strike="noStrike" cap="none" dirty="0"/>
                        <a:t>: "&lt;product selling price,&gt;",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</a:t>
                      </a:r>
                      <a:r>
                        <a:rPr lang="en-IN" sz="1400" u="none" strike="noStrike" cap="none" dirty="0" err="1"/>
                        <a:t>generic_load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52"/>
          <p:cNvGraphicFramePr/>
          <p:nvPr>
            <p:extLst>
              <p:ext uri="{D42A27DB-BD31-4B8C-83A1-F6EECF244321}">
                <p14:modId xmlns:p14="http://schemas.microsoft.com/office/powerpoint/2010/main" val="353438447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8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7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Click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Any Banner click or 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Widget click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 : “banner click",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icid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: "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&lt;page type&gt;|&lt;banner name/image name&gt;|&lt;widget name&gt;|&lt;category&gt;|&lt;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name&gt;|&lt;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position&gt;"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, //if a banner or widget is clicked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icid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b="0" u="none" strike="noStrike" cap="none" dirty="0"/>
                        <a:t>will be passed when a banner or widget is clicked. </a:t>
                      </a:r>
                      <a:r>
                        <a:rPr lang="en-IN" sz="1400" b="0" u="none" strike="noStrike" cap="none" dirty="0" err="1"/>
                        <a:t>icid</a:t>
                      </a:r>
                      <a:r>
                        <a:rPr lang="en-IN" sz="1400" b="0" u="none" strike="noStrike" cap="none" dirty="0"/>
                        <a:t> should always be passed in the given format only. Pass </a:t>
                      </a:r>
                      <a:r>
                        <a:rPr lang="en-IN" sz="1400" b="1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 if any value is missing. Example value :-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page|na|sherwanis|sauve</a:t>
                      </a:r>
                      <a:r>
                        <a:rPr lang="en-IN" sz="1400" b="0" u="none" strike="noStrike" cap="none" dirty="0"/>
                        <a:t> silhouettes|explore|1  </a:t>
                      </a:r>
                      <a:br>
                        <a:rPr lang="en-IN" sz="1400" b="0" u="none" strike="noStrike" cap="none" dirty="0"/>
                      </a:br>
                      <a:r>
                        <a:rPr lang="en-IN" sz="1400" b="0" u="none" strike="noStrike" cap="none" dirty="0"/>
                        <a:t>// considering it as a widget, hero banner or image name will be passed as “</a:t>
                      </a:r>
                      <a:r>
                        <a:rPr lang="en-IN" sz="1400" b="0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”.</a:t>
                      </a: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page|sale|na|hero</a:t>
                      </a:r>
                      <a:r>
                        <a:rPr lang="en-IN" sz="1400" b="0" u="none" strike="noStrike" cap="none" dirty="0"/>
                        <a:t> banner |explore|1  </a:t>
                      </a:r>
                      <a:br>
                        <a:rPr lang="en-IN" sz="1400" b="0" u="none" strike="noStrike" cap="none" dirty="0"/>
                      </a:br>
                      <a:r>
                        <a:rPr lang="en-IN" sz="1400" b="0" u="none" strike="noStrike" cap="none" dirty="0"/>
                        <a:t>// considering it as a banner, here widget name will be passed as “</a:t>
                      </a:r>
                      <a:r>
                        <a:rPr lang="en-IN" sz="1400" b="0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”.</a:t>
                      </a: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page-</a:t>
                      </a:r>
                      <a:r>
                        <a:rPr lang="en-IN" sz="1400" u="none" strike="noStrike" cap="none" dirty="0" err="1"/>
                        <a:t>sc</a:t>
                      </a:r>
                      <a:r>
                        <a:rPr lang="en-IN" sz="1400" b="0" u="none" strike="noStrike" cap="none" dirty="0" err="1"/>
                        <a:t>|shirts|shop</a:t>
                      </a:r>
                      <a:r>
                        <a:rPr lang="en-IN" sz="1400" b="0" u="none" strike="noStrike" cap="none" dirty="0"/>
                        <a:t> by </a:t>
                      </a:r>
                      <a:r>
                        <a:rPr lang="en-IN" sz="1400" b="0" u="none" strike="noStrike" cap="none" dirty="0" err="1"/>
                        <a:t>category|banner</a:t>
                      </a:r>
                      <a:r>
                        <a:rPr lang="en-IN" sz="1400" b="0" u="none" strike="noStrike" cap="none" dirty="0"/>
                        <a:t> click|1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clicking on Add to bag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1"/>
          <p:cNvSpPr/>
          <p:nvPr/>
        </p:nvSpPr>
        <p:spPr>
          <a:xfrm>
            <a:off x="2189167" y="4845358"/>
            <a:ext cx="376752" cy="46376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01"/>
          <p:cNvSpPr/>
          <p:nvPr/>
        </p:nvSpPr>
        <p:spPr>
          <a:xfrm>
            <a:off x="3322622" y="5309118"/>
            <a:ext cx="370597" cy="294977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B7171-2084-95C7-41CA-48ABCA61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596"/>
            <a:ext cx="7772400" cy="4266807"/>
          </a:xfrm>
          <a:prstGeom prst="rect">
            <a:avLst/>
          </a:prstGeom>
        </p:spPr>
      </p:pic>
      <p:sp>
        <p:nvSpPr>
          <p:cNvPr id="715" name="Google Shape;715;p101"/>
          <p:cNvSpPr/>
          <p:nvPr/>
        </p:nvSpPr>
        <p:spPr>
          <a:xfrm>
            <a:off x="6534744" y="4657359"/>
            <a:ext cx="3091746" cy="41987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0" name="Google Shape;720;p102"/>
          <p:cNvGraphicFramePr/>
          <p:nvPr>
            <p:extLst>
              <p:ext uri="{D42A27DB-BD31-4B8C-83A1-F6EECF244321}">
                <p14:modId xmlns:p14="http://schemas.microsoft.com/office/powerpoint/2010/main" val="1166452182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24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9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5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Buy now/ Add to bag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“add to bag",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”product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addToCart</a:t>
                      </a:r>
                      <a:r>
                        <a:rPr lang="en-IN" sz="1400" u="none" strike="noStrike" cap="none" dirty="0"/>
                        <a:t>: 1, //1 will be passed as an integer value only when user has added a product into the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productSellPrice</a:t>
                      </a:r>
                      <a:r>
                        <a:rPr lang="en-IN" sz="1400" u="none" strike="noStrike" cap="none" dirty="0"/>
                        <a:t>: "&lt;product selling price,&gt;",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productQuantity</a:t>
                      </a:r>
                      <a:r>
                        <a:rPr lang="en-IN" sz="1400" u="none" strike="noStrike" cap="none" dirty="0"/>
                        <a:t>: "&lt;product quantity&gt;",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stockStatus</a:t>
                      </a:r>
                      <a:r>
                        <a:rPr lang="en-IN" sz="1400" u="none" strike="noStrike" cap="none" dirty="0"/>
                        <a:t>: "&lt;product stock status&gt;",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addToBagSource</a:t>
                      </a:r>
                      <a:r>
                        <a:rPr lang="en-IN" sz="1400" u="none" strike="noStrike" cap="none" dirty="0"/>
                        <a:t>: “&lt;page name or modal name from where product was added”&gt;,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: "&lt;product 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size: "&lt;product size&gt;",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productDiscount</a:t>
                      </a:r>
                      <a:r>
                        <a:rPr lang="en-IN" sz="1400" u="none" strike="noStrike" cap="none" dirty="0"/>
                        <a:t>:"&lt;product discount amount&gt;",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3"/>
          <p:cNvSpPr txBox="1"/>
          <p:nvPr/>
        </p:nvSpPr>
        <p:spPr>
          <a:xfrm>
            <a:off x="382044" y="71109"/>
            <a:ext cx="7156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CTA clicks(except add to bag and add to 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wishlist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03"/>
          <p:cNvSpPr/>
          <p:nvPr/>
        </p:nvSpPr>
        <p:spPr>
          <a:xfrm>
            <a:off x="4141126" y="2100805"/>
            <a:ext cx="743340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3"/>
          <p:cNvSpPr/>
          <p:nvPr/>
        </p:nvSpPr>
        <p:spPr>
          <a:xfrm>
            <a:off x="5059548" y="2110136"/>
            <a:ext cx="846729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02094-91FE-DF87-2213-7675BA9C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1" y="1105241"/>
            <a:ext cx="6001677" cy="3588711"/>
          </a:xfrm>
          <a:prstGeom prst="rect">
            <a:avLst/>
          </a:prstGeom>
        </p:spPr>
      </p:pic>
      <p:sp>
        <p:nvSpPr>
          <p:cNvPr id="730" name="Google Shape;730;p103"/>
          <p:cNvSpPr/>
          <p:nvPr/>
        </p:nvSpPr>
        <p:spPr>
          <a:xfrm>
            <a:off x="8465329" y="3607676"/>
            <a:ext cx="667653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30;p103">
            <a:extLst>
              <a:ext uri="{FF2B5EF4-FFF2-40B4-BE49-F238E27FC236}">
                <a16:creationId xmlns:a16="http://schemas.microsoft.com/office/drawing/2014/main" id="{84505DFF-8438-7EC8-8DDC-7120CD5BA7B5}"/>
              </a:ext>
            </a:extLst>
          </p:cNvPr>
          <p:cNvSpPr/>
          <p:nvPr/>
        </p:nvSpPr>
        <p:spPr>
          <a:xfrm>
            <a:off x="6323178" y="4233826"/>
            <a:ext cx="667653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55F95-B6E7-42C6-13F4-128E7293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58" y="994029"/>
            <a:ext cx="4788208" cy="2916454"/>
          </a:xfrm>
          <a:prstGeom prst="rect">
            <a:avLst/>
          </a:prstGeom>
        </p:spPr>
      </p:pic>
      <p:sp>
        <p:nvSpPr>
          <p:cNvPr id="731" name="Google Shape;731;p103"/>
          <p:cNvSpPr/>
          <p:nvPr/>
        </p:nvSpPr>
        <p:spPr>
          <a:xfrm>
            <a:off x="5429521" y="3007866"/>
            <a:ext cx="476756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31;p103">
            <a:extLst>
              <a:ext uri="{FF2B5EF4-FFF2-40B4-BE49-F238E27FC236}">
                <a16:creationId xmlns:a16="http://schemas.microsoft.com/office/drawing/2014/main" id="{52890C8E-9756-978F-9CC7-4C3E560355F9}"/>
              </a:ext>
            </a:extLst>
          </p:cNvPr>
          <p:cNvSpPr/>
          <p:nvPr/>
        </p:nvSpPr>
        <p:spPr>
          <a:xfrm>
            <a:off x="3721956" y="3429000"/>
            <a:ext cx="622818" cy="30571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31;p103">
            <a:extLst>
              <a:ext uri="{FF2B5EF4-FFF2-40B4-BE49-F238E27FC236}">
                <a16:creationId xmlns:a16="http://schemas.microsoft.com/office/drawing/2014/main" id="{EEAB53B5-A73B-4B31-5419-758967424D9B}"/>
              </a:ext>
            </a:extLst>
          </p:cNvPr>
          <p:cNvSpPr/>
          <p:nvPr/>
        </p:nvSpPr>
        <p:spPr>
          <a:xfrm>
            <a:off x="9311103" y="1465244"/>
            <a:ext cx="1650679" cy="845386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04"/>
          <p:cNvGraphicFramePr/>
          <p:nvPr>
            <p:extLst>
              <p:ext uri="{D42A27DB-BD31-4B8C-83A1-F6EECF244321}">
                <p14:modId xmlns:p14="http://schemas.microsoft.com/office/powerpoint/2010/main" val="630977273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9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page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 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"&lt;web/msite&gt;|product",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"product page",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// no call should be passed on Product zoom or product images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D1605286-0AAC-FE00-32E8-AF536C8B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>
            <a:extLst>
              <a:ext uri="{FF2B5EF4-FFF2-40B4-BE49-F238E27FC236}">
                <a16:creationId xmlns:a16="http://schemas.microsoft.com/office/drawing/2014/main" id="{AE71A78F-56C7-CDC8-D3C9-B10FAA671959}"/>
              </a:ext>
            </a:extLst>
          </p:cNvPr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PDP load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9">
            <a:extLst>
              <a:ext uri="{FF2B5EF4-FFF2-40B4-BE49-F238E27FC236}">
                <a16:creationId xmlns:a16="http://schemas.microsoft.com/office/drawing/2014/main" id="{5FED3797-69AB-8881-A173-B6D434AF6D63}"/>
              </a:ext>
            </a:extLst>
          </p:cNvPr>
          <p:cNvSpPr/>
          <p:nvPr/>
        </p:nvSpPr>
        <p:spPr>
          <a:xfrm>
            <a:off x="3365769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>
            <a:extLst>
              <a:ext uri="{FF2B5EF4-FFF2-40B4-BE49-F238E27FC236}">
                <a16:creationId xmlns:a16="http://schemas.microsoft.com/office/drawing/2014/main" id="{4DB51FE5-B390-6683-954F-52AA60390894}"/>
              </a:ext>
            </a:extLst>
          </p:cNvPr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A2A4E-5CA0-28C4-8C2C-4375D4B8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24050"/>
            <a:ext cx="4318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2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73AD52FA-99BC-BEB6-89B3-7D3F40A0E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7E7D922D-648A-6076-B849-78464EF02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715491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Get Notified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”get notified",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product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”enter delivery </a:t>
                      </a:r>
                      <a:r>
                        <a:rPr lang="en-IN" sz="1400" u="none" strike="noStrike" cap="none" dirty="0" err="1"/>
                        <a:t>pincode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241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9EC64431-BDD4-F3A5-67B6-7BD16BBA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>
            <a:extLst>
              <a:ext uri="{FF2B5EF4-FFF2-40B4-BE49-F238E27FC236}">
                <a16:creationId xmlns:a16="http://schemas.microsoft.com/office/drawing/2014/main" id="{BE414F43-0C9F-DBC2-D3C1-87A941C32346}"/>
              </a:ext>
            </a:extLst>
          </p:cNvPr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Get Notified Modal - Clicks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>
            <a:extLst>
              <a:ext uri="{FF2B5EF4-FFF2-40B4-BE49-F238E27FC236}">
                <a16:creationId xmlns:a16="http://schemas.microsoft.com/office/drawing/2014/main" id="{C0CB1AF4-0458-E2D9-D425-C2D69571CBD5}"/>
              </a:ext>
            </a:extLst>
          </p:cNvPr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F3992-BB24-1A2C-2FAA-157C8A1B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24050"/>
            <a:ext cx="4318000" cy="3009900"/>
          </a:xfrm>
          <a:prstGeom prst="rect">
            <a:avLst/>
          </a:prstGeom>
        </p:spPr>
      </p:pic>
      <p:sp>
        <p:nvSpPr>
          <p:cNvPr id="697" name="Google Shape;697;p99">
            <a:extLst>
              <a:ext uri="{FF2B5EF4-FFF2-40B4-BE49-F238E27FC236}">
                <a16:creationId xmlns:a16="http://schemas.microsoft.com/office/drawing/2014/main" id="{B913165C-C9C4-C75D-8692-1F17E9D50023}"/>
              </a:ext>
            </a:extLst>
          </p:cNvPr>
          <p:cNvSpPr/>
          <p:nvPr/>
        </p:nvSpPr>
        <p:spPr>
          <a:xfrm>
            <a:off x="4357286" y="3822970"/>
            <a:ext cx="3365537" cy="729575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97;p99">
            <a:extLst>
              <a:ext uri="{FF2B5EF4-FFF2-40B4-BE49-F238E27FC236}">
                <a16:creationId xmlns:a16="http://schemas.microsoft.com/office/drawing/2014/main" id="{E197D076-1A7A-A893-7B1E-546BFC340A07}"/>
              </a:ext>
            </a:extLst>
          </p:cNvPr>
          <p:cNvSpPr/>
          <p:nvPr/>
        </p:nvSpPr>
        <p:spPr>
          <a:xfrm>
            <a:off x="7483818" y="2357710"/>
            <a:ext cx="239005" cy="343867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880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>
          <a:extLst>
            <a:ext uri="{FF2B5EF4-FFF2-40B4-BE49-F238E27FC236}">
              <a16:creationId xmlns:a16="http://schemas.microsoft.com/office/drawing/2014/main" id="{DF061EB0-E121-45C3-0946-BED3C61E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04">
            <a:extLst>
              <a:ext uri="{FF2B5EF4-FFF2-40B4-BE49-F238E27FC236}">
                <a16:creationId xmlns:a16="http://schemas.microsoft.com/office/drawing/2014/main" id="{75F7FAE0-B315-07CF-A208-EADCCBB34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628028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9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Get Notified Clicks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digitalData={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linkName: "&lt;cta name&gt;",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channel: "&lt;web/msite&gt;|product",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linkPageName: "product page",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customerID : "&lt;customerID&gt;", // only pass when available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loginStatus : "&lt;logged-in/guest&gt;" 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platform: "&lt;desktop website/mobile website&gt;",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userDetails: "&lt;gender&gt;|&lt;age&gt;", // pass only when user is logged in</a:t>
                      </a:r>
                      <a:br>
                        <a:rPr lang="en-IN" sz="1400" u="none" strike="noStrike" cap="none"/>
                      </a:br>
                      <a:r>
                        <a:rPr lang="en-IN" sz="1400" u="none" strike="noStrike" cap="none"/>
                        <a:t>dob: "&lt;date of birth&gt;" // pass only when user is logged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};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_satellite.track("generic-click");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// no call should be passed on Product zoom or product images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51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52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52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52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Cart to Success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cart page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33864-3E21-4DE0-0916-6FD60291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87171"/>
            <a:ext cx="7772400" cy="4683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3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Products click(from Home to Cart)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3"/>
          <p:cNvSpPr/>
          <p:nvPr/>
        </p:nvSpPr>
        <p:spPr>
          <a:xfrm>
            <a:off x="3013740" y="1412109"/>
            <a:ext cx="1331924" cy="211874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F9349-F83B-F67C-1FAF-16AD003D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7" y="1412109"/>
            <a:ext cx="5636536" cy="3640106"/>
          </a:xfrm>
          <a:prstGeom prst="rect">
            <a:avLst/>
          </a:prstGeom>
        </p:spPr>
      </p:pic>
      <p:sp>
        <p:nvSpPr>
          <p:cNvPr id="167" name="Google Shape;167;p53"/>
          <p:cNvSpPr/>
          <p:nvPr/>
        </p:nvSpPr>
        <p:spPr>
          <a:xfrm>
            <a:off x="1053353" y="1814004"/>
            <a:ext cx="4289828" cy="2647828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24630-4404-B4FE-1B7D-EFFC8324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61" y="490090"/>
            <a:ext cx="5227598" cy="3066468"/>
          </a:xfrm>
          <a:prstGeom prst="rect">
            <a:avLst/>
          </a:prstGeom>
        </p:spPr>
      </p:pic>
      <p:sp>
        <p:nvSpPr>
          <p:cNvPr id="4" name="Google Shape;167;p53">
            <a:extLst>
              <a:ext uri="{FF2B5EF4-FFF2-40B4-BE49-F238E27FC236}">
                <a16:creationId xmlns:a16="http://schemas.microsoft.com/office/drawing/2014/main" id="{6F1A5F19-CD4A-DDAD-7A8F-5EC8FE0CBE2D}"/>
              </a:ext>
            </a:extLst>
          </p:cNvPr>
          <p:cNvSpPr/>
          <p:nvPr/>
        </p:nvSpPr>
        <p:spPr>
          <a:xfrm>
            <a:off x="9595691" y="657061"/>
            <a:ext cx="2021762" cy="2647828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41509-123C-1A21-8900-6BF4D5EC8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154" y="3843878"/>
            <a:ext cx="4014730" cy="2673125"/>
          </a:xfrm>
          <a:prstGeom prst="rect">
            <a:avLst/>
          </a:prstGeom>
        </p:spPr>
      </p:pic>
      <p:sp>
        <p:nvSpPr>
          <p:cNvPr id="8" name="Google Shape;167;p53">
            <a:extLst>
              <a:ext uri="{FF2B5EF4-FFF2-40B4-BE49-F238E27FC236}">
                <a16:creationId xmlns:a16="http://schemas.microsoft.com/office/drawing/2014/main" id="{22BA3EBA-1243-2C39-C2AA-985FA4B5102A}"/>
              </a:ext>
            </a:extLst>
          </p:cNvPr>
          <p:cNvSpPr/>
          <p:nvPr/>
        </p:nvSpPr>
        <p:spPr>
          <a:xfrm>
            <a:off x="7156497" y="4384713"/>
            <a:ext cx="4014729" cy="213229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" name="Google Shape;778;p154"/>
          <p:cNvGraphicFramePr/>
          <p:nvPr>
            <p:extLst>
              <p:ext uri="{D42A27DB-BD31-4B8C-83A1-F6EECF244321}">
                <p14:modId xmlns:p14="http://schemas.microsoft.com/office/powerpoint/2010/main" val="620928817"/>
              </p:ext>
            </p:extLst>
          </p:nvPr>
        </p:nvGraphicFramePr>
        <p:xfrm>
          <a:off x="-65146" y="0"/>
          <a:ext cx="12257146" cy="81211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6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Cart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"cart page”,​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numberOfProducts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"&lt;number of total Products available in the cart&gt;",​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has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 // pass only when user has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55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product 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D679F-A2B2-62B7-5289-0715C917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5" y="1308880"/>
            <a:ext cx="6069807" cy="3483458"/>
          </a:xfrm>
          <a:prstGeom prst="rect">
            <a:avLst/>
          </a:prstGeom>
        </p:spPr>
      </p:pic>
      <p:sp>
        <p:nvSpPr>
          <p:cNvPr id="787" name="Google Shape;787;p155"/>
          <p:cNvSpPr/>
          <p:nvPr/>
        </p:nvSpPr>
        <p:spPr>
          <a:xfrm>
            <a:off x="2713681" y="3010359"/>
            <a:ext cx="1858319" cy="52605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B0B0D-954E-96EF-9AE3-6C13160DE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61" y="1490696"/>
            <a:ext cx="5017265" cy="3119826"/>
          </a:xfrm>
          <a:prstGeom prst="rect">
            <a:avLst/>
          </a:prstGeom>
        </p:spPr>
      </p:pic>
      <p:sp>
        <p:nvSpPr>
          <p:cNvPr id="4" name="Google Shape;787;p155">
            <a:extLst>
              <a:ext uri="{FF2B5EF4-FFF2-40B4-BE49-F238E27FC236}">
                <a16:creationId xmlns:a16="http://schemas.microsoft.com/office/drawing/2014/main" id="{D286C1AE-EC51-654B-9FB1-27300670FE1F}"/>
              </a:ext>
            </a:extLst>
          </p:cNvPr>
          <p:cNvSpPr/>
          <p:nvPr/>
        </p:nvSpPr>
        <p:spPr>
          <a:xfrm>
            <a:off x="8626207" y="2747332"/>
            <a:ext cx="539828" cy="263027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061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2" name="Google Shape;792;p156"/>
          <p:cNvGraphicFramePr/>
          <p:nvPr>
            <p:extLst>
              <p:ext uri="{D42A27DB-BD31-4B8C-83A1-F6EECF244321}">
                <p14:modId xmlns:p14="http://schemas.microsoft.com/office/powerpoint/2010/main" val="3920581137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9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0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Remove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“remove product",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”cart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removefromcart</a:t>
                      </a:r>
                      <a:r>
                        <a:rPr lang="en-IN" sz="1400" u="none" strike="noStrike" cap="none" dirty="0"/>
                        <a:t>: 1, //1 will be passed as an integer value only when user has removed a product from the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productSellPrice</a:t>
                      </a:r>
                      <a:r>
                        <a:rPr lang="en-IN" sz="1400" u="none" strike="noStrike" cap="none" dirty="0"/>
                        <a:t>: "&lt;product selling price,&gt;",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productQuantity</a:t>
                      </a:r>
                      <a:r>
                        <a:rPr lang="en-IN" sz="1400" u="none" strike="noStrike" cap="none" dirty="0"/>
                        <a:t>: "&lt;product quantity&gt;",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stockStatus</a:t>
                      </a:r>
                      <a:r>
                        <a:rPr lang="en-IN" sz="1400" u="none" strike="noStrike" cap="none" dirty="0"/>
                        <a:t>: "&lt;product stock status&gt;",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: "&lt;product 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size: "&lt;product size&gt;",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productDiscount</a:t>
                      </a:r>
                      <a:r>
                        <a:rPr lang="en-IN" sz="1400" u="none" strike="noStrike" cap="none" dirty="0"/>
                        <a:t>:"&lt;product discount amount&gt;",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487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>
          <a:extLst>
            <a:ext uri="{FF2B5EF4-FFF2-40B4-BE49-F238E27FC236}">
              <a16:creationId xmlns:a16="http://schemas.microsoft.com/office/drawing/2014/main" id="{1625A8D5-143E-03FA-F434-1E2CD04B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55">
            <a:extLst>
              <a:ext uri="{FF2B5EF4-FFF2-40B4-BE49-F238E27FC236}">
                <a16:creationId xmlns:a16="http://schemas.microsoft.com/office/drawing/2014/main" id="{0F7F69F4-FB0B-F604-C958-232FD0CE44EA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move to 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wishlist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C8BED-042F-D091-68AA-07E05011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5" y="1308880"/>
            <a:ext cx="6069807" cy="3483458"/>
          </a:xfrm>
          <a:prstGeom prst="rect">
            <a:avLst/>
          </a:prstGeom>
        </p:spPr>
      </p:pic>
      <p:sp>
        <p:nvSpPr>
          <p:cNvPr id="787" name="Google Shape;787;p155">
            <a:extLst>
              <a:ext uri="{FF2B5EF4-FFF2-40B4-BE49-F238E27FC236}">
                <a16:creationId xmlns:a16="http://schemas.microsoft.com/office/drawing/2014/main" id="{E2DB18AD-5EC8-3AC6-B55A-04266F018366}"/>
              </a:ext>
            </a:extLst>
          </p:cNvPr>
          <p:cNvSpPr/>
          <p:nvPr/>
        </p:nvSpPr>
        <p:spPr>
          <a:xfrm>
            <a:off x="2614529" y="3506118"/>
            <a:ext cx="1858319" cy="52605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B7164-B0E7-F3D0-4325-7F1ECCBC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61" y="1490696"/>
            <a:ext cx="5017265" cy="3119826"/>
          </a:xfrm>
          <a:prstGeom prst="rect">
            <a:avLst/>
          </a:prstGeom>
        </p:spPr>
      </p:pic>
      <p:sp>
        <p:nvSpPr>
          <p:cNvPr id="4" name="Google Shape;787;p155">
            <a:extLst>
              <a:ext uri="{FF2B5EF4-FFF2-40B4-BE49-F238E27FC236}">
                <a16:creationId xmlns:a16="http://schemas.microsoft.com/office/drawing/2014/main" id="{60D5FD05-D35C-6ECF-AADC-2FCD7E522E80}"/>
              </a:ext>
            </a:extLst>
          </p:cNvPr>
          <p:cNvSpPr/>
          <p:nvPr/>
        </p:nvSpPr>
        <p:spPr>
          <a:xfrm>
            <a:off x="8626207" y="2637164"/>
            <a:ext cx="539828" cy="13908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31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B7AEB04C-B805-54F4-10B1-19CB9B92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15">
            <a:extLst>
              <a:ext uri="{FF2B5EF4-FFF2-40B4-BE49-F238E27FC236}">
                <a16:creationId xmlns:a16="http://schemas.microsoft.com/office/drawing/2014/main" id="{5E2A2A89-EDC8-05AB-3755-9997030EF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97731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14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9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Add to wishlist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“&lt;add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/remove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 the page name from where this event happened",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wishlistAdded</a:t>
                      </a:r>
                      <a:r>
                        <a:rPr lang="en-IN" sz="1400" u="none" strike="noStrike" cap="none" dirty="0"/>
                        <a:t> : 1, // 1 as numeric value and key should only be passed when product will be move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</a:t>
                      </a:r>
                      <a:r>
                        <a:rPr lang="en-IN" sz="1400" u="none" strike="noStrike" cap="none" dirty="0" err="1"/>
                        <a:t>generic_clicked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15">
            <a:extLst>
              <a:ext uri="{FF2B5EF4-FFF2-40B4-BE49-F238E27FC236}">
                <a16:creationId xmlns:a16="http://schemas.microsoft.com/office/drawing/2014/main" id="{706109A0-F05B-9456-C7AC-8F23031E61E8}"/>
              </a:ext>
            </a:extLst>
          </p:cNvPr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2508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successful response for quantity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C6BA7-BB04-5570-8151-6E478963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48" y="1087171"/>
            <a:ext cx="7772400" cy="4683657"/>
          </a:xfrm>
          <a:prstGeom prst="rect">
            <a:avLst/>
          </a:prstGeom>
        </p:spPr>
      </p:pic>
      <p:sp>
        <p:nvSpPr>
          <p:cNvPr id="800" name="Google Shape;800;p157"/>
          <p:cNvSpPr/>
          <p:nvPr/>
        </p:nvSpPr>
        <p:spPr>
          <a:xfrm>
            <a:off x="5377210" y="2719891"/>
            <a:ext cx="718789" cy="28771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025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/>
          <p:cNvGraphicFramePr/>
          <p:nvPr>
            <p:extLst>
              <p:ext uri="{D42A27DB-BD31-4B8C-83A1-F6EECF244321}">
                <p14:modId xmlns:p14="http://schemas.microsoft.com/office/powerpoint/2010/main" val="3446372083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Increment​/decrement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dropdown button​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:“&lt;product quantity increased/product quantity decreased&gt;",​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ID&gt;",​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category&gt;",​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name&gt;",​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generic_clicked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0682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2A250BE9-8829-D8E1-47F2-CBE1177E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FE7BB40D-5561-022A-A924-9DD099C208BE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send as gift click</a:t>
            </a:r>
            <a:endParaRPr lang="en-I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6B3EF-2FDD-D574-D9F2-AC13D91B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51" y="1274458"/>
            <a:ext cx="7772400" cy="4683657"/>
          </a:xfrm>
          <a:prstGeom prst="rect">
            <a:avLst/>
          </a:prstGeom>
        </p:spPr>
      </p:pic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828E4401-CEED-23EF-A8C2-3D499B65C6BD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54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B3B30583-AC05-70A9-1707-3C95267E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B3E6790D-C95A-567A-481A-A16D20619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729529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as gift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:“send as gift",​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244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2E9E1AD5-3151-D5E8-6AD3-45034FF1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F9C60744-7AD4-4970-B369-B903B2FDC2EE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send as gift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9B135059-2FC2-747F-6E25-AC9E41CB0802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8E64-62D8-75B6-DF1A-8EB254E6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98" y="1370211"/>
            <a:ext cx="7772400" cy="41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7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55"/>
          <p:cNvGraphicFramePr/>
          <p:nvPr>
            <p:extLst>
              <p:ext uri="{D42A27DB-BD31-4B8C-83A1-F6EECF244321}">
                <p14:modId xmlns:p14="http://schemas.microsoft.com/office/powerpoint/2010/main" val="3290531356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6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9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 click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:"product click",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productID</a:t>
                      </a:r>
                      <a:r>
                        <a:rPr lang="en-IN" sz="1400" u="none" strike="noStrike" cap="none" dirty="0"/>
                        <a:t>: "&lt;product ID&gt;",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"&lt;product category&gt;",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productName</a:t>
                      </a:r>
                      <a:r>
                        <a:rPr lang="en-IN" sz="1400" u="none" strike="noStrike" cap="none" dirty="0"/>
                        <a:t>: "&lt;product name&gt;",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productPosition</a:t>
                      </a:r>
                      <a:r>
                        <a:rPr lang="en-IN" sz="1400" u="none" strike="noStrike" cap="none" dirty="0"/>
                        <a:t>: “&lt;position of the product clicked&gt;”,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“&lt;brand of the product&gt;”,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pfm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: “&lt;section of the page/ product finding source&gt;”,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</a:t>
                      </a:r>
                      <a:r>
                        <a:rPr lang="en-IN" sz="1400" u="none" strike="noStrike" cap="none" dirty="0" err="1"/>
                        <a:t>generic_clicked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pfm</a:t>
                      </a:r>
                      <a:r>
                        <a:rPr lang="en-IN" sz="1400" u="none" strike="noStrike" cap="none" dirty="0"/>
                        <a:t> means product finding method, the expected values will be the section of the page from where the user has found the product. 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“home product slider”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“internal search”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“internal campaign”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“similar products”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“top picks”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“breadcrumb”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“navigation/browsing”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“promos”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wishlist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“collections”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“cross-Sell”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“campaign landing pages”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EF7534AC-E282-2E8E-DD13-D9B9FA04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BC64141B-AFA5-F6A3-D6EE-53F2BC8C7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440245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Select item as gift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”select item as gift",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”enter delivery </a:t>
                      </a:r>
                      <a:r>
                        <a:rPr lang="en-IN" sz="1400" u="none" strike="noStrike" cap="none" dirty="0" err="1"/>
                        <a:t>pincode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679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10030072-2908-8F1C-9C8B-725D87C7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D2C3B005-56CD-A01B-845E-40C0766A7FF1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send as gift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F530D-F4C1-C94E-B410-5738C26A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041" y="1151227"/>
            <a:ext cx="7772400" cy="4555545"/>
          </a:xfrm>
          <a:prstGeom prst="rect">
            <a:avLst/>
          </a:prstGeom>
        </p:spPr>
      </p:pic>
      <p:sp>
        <p:nvSpPr>
          <p:cNvPr id="2" name="Google Shape;787;p155">
            <a:extLst>
              <a:ext uri="{FF2B5EF4-FFF2-40B4-BE49-F238E27FC236}">
                <a16:creationId xmlns:a16="http://schemas.microsoft.com/office/drawing/2014/main" id="{7D48DAD3-9870-C61A-5ECA-14D8A5EF85BE}"/>
              </a:ext>
            </a:extLst>
          </p:cNvPr>
          <p:cNvSpPr/>
          <p:nvPr/>
        </p:nvSpPr>
        <p:spPr>
          <a:xfrm>
            <a:off x="6507013" y="1725517"/>
            <a:ext cx="2747155" cy="351851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379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B3A5D7A1-FF49-110C-0D52-5B25982C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964BD756-A645-C9AB-71D4-CFCEF53AB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672953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617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C83A923A-1E19-85B4-C96F-86889F25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CB13B006-2DBB-649A-D6AD-E5A91E8F534D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gift wrap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D6C05D70-20D3-E67C-48BB-7CBAA2CD2989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E9F1C-03CC-F3C7-5801-D4406031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63" y="1260791"/>
            <a:ext cx="7772400" cy="45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2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2CBAAECB-5E28-6CC5-AB5F-39FB8779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9F678DBE-837B-E5FC-DB4C-5DD77E825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450960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Wrap your Gift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”wrap your gift",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”enter delivery </a:t>
                      </a:r>
                      <a:r>
                        <a:rPr lang="en-IN" sz="1400" u="none" strike="noStrike" cap="none" dirty="0" err="1"/>
                        <a:t>pincode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59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03D0EFF1-A047-1497-6456-5A1DE8758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7FB73B0F-FF50-A1D5-279D-941AED77230A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Continue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EB14E162-FB26-C11A-AF90-E8687F5A194F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991CE-77DD-C8F0-62E4-3FC59044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63" y="1260791"/>
            <a:ext cx="7772400" cy="4578790"/>
          </a:xfrm>
          <a:prstGeom prst="rect">
            <a:avLst/>
          </a:prstGeom>
        </p:spPr>
      </p:pic>
      <p:sp>
        <p:nvSpPr>
          <p:cNvPr id="4" name="Google Shape;787;p155">
            <a:extLst>
              <a:ext uri="{FF2B5EF4-FFF2-40B4-BE49-F238E27FC236}">
                <a16:creationId xmlns:a16="http://schemas.microsoft.com/office/drawing/2014/main" id="{CA932028-6286-C2C8-42D7-EDC990A2BC8D}"/>
              </a:ext>
            </a:extLst>
          </p:cNvPr>
          <p:cNvSpPr/>
          <p:nvPr/>
        </p:nvSpPr>
        <p:spPr>
          <a:xfrm>
            <a:off x="6843169" y="4793256"/>
            <a:ext cx="2554219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319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87C13DC7-8316-F790-E0E3-B74722FB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5C68A54F-84D1-BD5B-BEC2-B0313FA75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801208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Continue CTA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96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A1908DFF-C5D4-AFAF-F12A-CD2DD2B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626BEDC0-A85A-E82E-D2FF-2404D9A31A09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Continue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7A0E1B93-92B3-7AF4-5B67-0597A2D02106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1B53D-DA22-938F-04B5-54A7B39C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54" y="1018389"/>
            <a:ext cx="7772400" cy="4382630"/>
          </a:xfrm>
          <a:prstGeom prst="rect">
            <a:avLst/>
          </a:prstGeom>
        </p:spPr>
      </p:pic>
      <p:sp>
        <p:nvSpPr>
          <p:cNvPr id="4" name="Google Shape;787;p155">
            <a:extLst>
              <a:ext uri="{FF2B5EF4-FFF2-40B4-BE49-F238E27FC236}">
                <a16:creationId xmlns:a16="http://schemas.microsoft.com/office/drawing/2014/main" id="{F07B3FFE-51F3-98F4-0E6E-C69C625A88A6}"/>
              </a:ext>
            </a:extLst>
          </p:cNvPr>
          <p:cNvSpPr/>
          <p:nvPr/>
        </p:nvSpPr>
        <p:spPr>
          <a:xfrm>
            <a:off x="7900824" y="4716597"/>
            <a:ext cx="1430499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582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7D02A9AF-F485-0674-C6A0-F60648AA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4941186C-52C2-316C-7308-6363076B0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423886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 gifting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62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CB873EF3-E181-74C0-80F5-FDE8DCEA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5D8752D7-CB42-C60D-489F-34E24727DCE8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review gifting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FF8F8521-0587-2556-433B-3D4FCFD7B1FF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26F839-8BF7-6C97-B80B-0C040304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2092"/>
            <a:ext cx="7772400" cy="47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6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lang="en-IN" sz="2400" dirty="0">
                <a:highlight>
                  <a:srgbClr val="FFFF00"/>
                </a:highlight>
              </a:rPr>
              <a:t>proceed to pay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6"/>
          <p:cNvSpPr/>
          <p:nvPr/>
        </p:nvSpPr>
        <p:spPr>
          <a:xfrm>
            <a:off x="7867462" y="2097724"/>
            <a:ext cx="353086" cy="29239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01570-19B3-A3CE-173F-A2149839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68194"/>
            <a:ext cx="7772400" cy="4567376"/>
          </a:xfrm>
          <a:prstGeom prst="rect">
            <a:avLst/>
          </a:prstGeom>
        </p:spPr>
      </p:pic>
      <p:sp>
        <p:nvSpPr>
          <p:cNvPr id="182" name="Google Shape;182;p56"/>
          <p:cNvSpPr/>
          <p:nvPr/>
        </p:nvSpPr>
        <p:spPr>
          <a:xfrm>
            <a:off x="8460954" y="4467887"/>
            <a:ext cx="1046603" cy="48970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3BA85E5F-F475-ACA6-3312-E29B12F8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B7A4B842-EFB1-95A1-C0BD-444097DE8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563141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Review gifting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var </a:t>
                      </a: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”review gifting",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cart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”enter delivery </a:t>
                      </a:r>
                      <a:r>
                        <a:rPr lang="en-IN" sz="1400" u="none" strike="noStrike" cap="none" dirty="0" err="1"/>
                        <a:t>pincode</a:t>
                      </a:r>
                      <a:r>
                        <a:rPr lang="en-IN" sz="1400" u="none" strike="noStrike" cap="none" dirty="0"/>
                        <a:t>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</a:t>
                      </a:r>
                      <a:r>
                        <a:rPr lang="en-IN" sz="1400" u="none" strike="noStrike" cap="none" dirty="0" err="1"/>
                        <a:t>vp</a:t>
                      </a:r>
                      <a:r>
                        <a:rPr lang="en-IN" sz="1400" u="none" strike="noStrike" cap="none" dirty="0"/>
                        <a:t>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1217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A0689B96-7315-7636-B161-2977B7AB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0B14B809-70CD-20A0-B1E2-7A8AF72A7F26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CTA clicks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7;p155">
            <a:extLst>
              <a:ext uri="{FF2B5EF4-FFF2-40B4-BE49-F238E27FC236}">
                <a16:creationId xmlns:a16="http://schemas.microsoft.com/office/drawing/2014/main" id="{8B2E04F4-A999-CB07-FE5B-9A644E2E5467}"/>
              </a:ext>
            </a:extLst>
          </p:cNvPr>
          <p:cNvSpPr/>
          <p:nvPr/>
        </p:nvSpPr>
        <p:spPr>
          <a:xfrm>
            <a:off x="8409401" y="1456981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520A3-03A2-83A2-9EA2-2D165839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30" y="1032092"/>
            <a:ext cx="7772400" cy="4793815"/>
          </a:xfrm>
          <a:prstGeom prst="rect">
            <a:avLst/>
          </a:prstGeom>
        </p:spPr>
      </p:pic>
      <p:sp>
        <p:nvSpPr>
          <p:cNvPr id="4" name="Google Shape;826;p161">
            <a:extLst>
              <a:ext uri="{FF2B5EF4-FFF2-40B4-BE49-F238E27FC236}">
                <a16:creationId xmlns:a16="http://schemas.microsoft.com/office/drawing/2014/main" id="{1824C245-35C4-4F74-B522-5AC521497EBF}"/>
              </a:ext>
            </a:extLst>
          </p:cNvPr>
          <p:cNvSpPr/>
          <p:nvPr/>
        </p:nvSpPr>
        <p:spPr>
          <a:xfrm>
            <a:off x="4941700" y="3484082"/>
            <a:ext cx="1987910" cy="58114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46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62630F35-130F-F990-52C7-D0C59D2E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1EDF6603-42DE-D8B9-6FBA-0769F860F763}"/>
              </a:ext>
            </a:extLst>
          </p:cNvPr>
          <p:cNvGraphicFramePr/>
          <p:nvPr/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3388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Apply/Remove code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1B2F9-FBB8-BB6D-FFBB-2CB87ECE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0" y="1423087"/>
            <a:ext cx="7772400" cy="4276229"/>
          </a:xfrm>
          <a:prstGeom prst="rect">
            <a:avLst/>
          </a:prstGeom>
        </p:spPr>
      </p:pic>
      <p:sp>
        <p:nvSpPr>
          <p:cNvPr id="863" name="Google Shape;863;p167"/>
          <p:cNvSpPr/>
          <p:nvPr/>
        </p:nvSpPr>
        <p:spPr>
          <a:xfrm>
            <a:off x="6959167" y="2261212"/>
            <a:ext cx="604106" cy="84554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D2A62-87D4-296D-6F9C-695515BE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212" y="1764612"/>
            <a:ext cx="3536568" cy="2361005"/>
          </a:xfrm>
          <a:prstGeom prst="rect">
            <a:avLst/>
          </a:prstGeom>
        </p:spPr>
      </p:pic>
      <p:sp>
        <p:nvSpPr>
          <p:cNvPr id="4" name="Google Shape;863;p167">
            <a:extLst>
              <a:ext uri="{FF2B5EF4-FFF2-40B4-BE49-F238E27FC236}">
                <a16:creationId xmlns:a16="http://schemas.microsoft.com/office/drawing/2014/main" id="{79054B24-5C66-AE36-624C-D6C74D96A7F5}"/>
              </a:ext>
            </a:extLst>
          </p:cNvPr>
          <p:cNvSpPr/>
          <p:nvPr/>
        </p:nvSpPr>
        <p:spPr>
          <a:xfrm>
            <a:off x="10692049" y="3069575"/>
            <a:ext cx="604106" cy="53294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" name="Google Shape;868;p168"/>
          <p:cNvGraphicFramePr/>
          <p:nvPr>
            <p:extLst>
              <p:ext uri="{D42A27DB-BD31-4B8C-83A1-F6EECF244321}">
                <p14:modId xmlns:p14="http://schemas.microsoft.com/office/powerpoint/2010/main" val="2507912256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1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6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Coupon Apply/Remove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“&lt;coupon apply/remove coupon&gt;",​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 // only when coupon is applied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:"&lt;coupon code&gt;-&lt;offer value&gt;”, // only when coupon is removed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is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("generic-click");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If a coupon is applied as per below example:-​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coupon code is Welcome500, Additional 10% off, which save Rs 1500 on the order value.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“Welcome500-1500"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69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proceed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ED09D-9D17-71F7-6526-5321DDBF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51" y="547761"/>
            <a:ext cx="7772400" cy="5463279"/>
          </a:xfrm>
          <a:prstGeom prst="rect">
            <a:avLst/>
          </a:prstGeom>
        </p:spPr>
      </p:pic>
      <p:sp>
        <p:nvSpPr>
          <p:cNvPr id="877" name="Google Shape;877;p169"/>
          <p:cNvSpPr/>
          <p:nvPr/>
        </p:nvSpPr>
        <p:spPr>
          <a:xfrm>
            <a:off x="7200463" y="4793076"/>
            <a:ext cx="1672683" cy="51853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70"/>
          <p:cNvGraphicFramePr/>
          <p:nvPr>
            <p:extLst>
              <p:ext uri="{D42A27DB-BD31-4B8C-83A1-F6EECF244321}">
                <p14:modId xmlns:p14="http://schemas.microsoft.com/office/powerpoint/2010/main" val="3356689307"/>
              </p:ext>
            </p:extLst>
          </p:nvPr>
        </p:nvGraphicFramePr>
        <p:xfrm>
          <a:off x="-65146" y="0"/>
          <a:ext cx="12257146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Proceed to checkout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digitalData</a:t>
                      </a:r>
                      <a:r>
                        <a:rPr lang="en-IN" sz="1400" u="none" strike="noStrike" cap="none" dirty="0"/>
                        <a:t>={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“proceed to checkout",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"&lt;web/</a:t>
                      </a:r>
                      <a:r>
                        <a:rPr lang="en-IN" sz="1400" u="none" strike="noStrike" cap="none" dirty="0" err="1"/>
                        <a:t>msite</a:t>
                      </a:r>
                      <a:r>
                        <a:rPr lang="en-IN" sz="1400" u="none" strike="noStrike" cap="none" dirty="0"/>
                        <a:t>&gt;|cart",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”cart page",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</a:t>
                      </a:r>
                      <a:r>
                        <a:rPr lang="en-IN" sz="1400" u="none" strike="noStrike" cap="none" dirty="0" err="1"/>
                        <a:t>satellite.track</a:t>
                      </a:r>
                      <a:r>
                        <a:rPr lang="en-IN" sz="1400" u="none" strike="noStrike" cap="none" dirty="0"/>
                        <a:t>("generic-click");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>
          <a:extLst>
            <a:ext uri="{FF2B5EF4-FFF2-40B4-BE49-F238E27FC236}">
              <a16:creationId xmlns:a16="http://schemas.microsoft.com/office/drawing/2014/main" id="{C3D4D999-5AD2-7BEE-2B2B-3DF57DDE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>
            <a:extLst>
              <a:ext uri="{FF2B5EF4-FFF2-40B4-BE49-F238E27FC236}">
                <a16:creationId xmlns:a16="http://schemas.microsoft.com/office/drawing/2014/main" id="{AABC2A9F-9824-4C2F-7D67-BB522EFE5945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Delivery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0F40-9399-8783-796A-3132DC46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9880"/>
            <a:ext cx="7772400" cy="44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0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>
          <a:extLst>
            <a:ext uri="{FF2B5EF4-FFF2-40B4-BE49-F238E27FC236}">
              <a16:creationId xmlns:a16="http://schemas.microsoft.com/office/drawing/2014/main" id="{61F625D2-C338-CE72-B454-9216D4076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" name="Google Shape;778;p154">
            <a:extLst>
              <a:ext uri="{FF2B5EF4-FFF2-40B4-BE49-F238E27FC236}">
                <a16:creationId xmlns:a16="http://schemas.microsoft.com/office/drawing/2014/main" id="{0105D6D6-9C54-C5AB-FD2E-7B6A1D41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60130"/>
              </p:ext>
            </p:extLst>
          </p:nvPr>
        </p:nvGraphicFramePr>
        <p:xfrm>
          <a:off x="-65146" y="0"/>
          <a:ext cx="12257146" cy="76944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6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Delivery page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={​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”delivery page",​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channel: ”&lt;web/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msite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"&lt;logged-in/guest&gt;" 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”delivery page”,​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ID, product 2 ID,….product N ID&gt;",​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productCategory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category, product 2 category,….product N category&gt;",​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productSellPrice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selling price, product 2 selling price,…product N selling price&gt;",​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productQuantity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quantity, product 2 quantity,…product N quantity&gt;",​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name, product 2 name,…product N name&gt;",​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stock status, product 2 stock status,…product N stock status&gt;",​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"&lt;product 1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product 2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,…product N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size: "&lt;product 1 size, product 2 size,…product N size&gt;",​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:"&lt;product 1 discount, product 2 discount,…product N discount&gt;",​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/>
                        <a:t>productBrand</a:t>
                      </a:r>
                      <a:r>
                        <a:rPr lang="en-IN" sz="1400" u="none" strike="noStrike" cap="none" dirty="0"/>
                        <a:t>: “&lt;product 1 brand, product 2 brand,…product N brand&gt;”,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“&lt;product 1 status&gt;,&lt;product 2 status&gt;,…&lt;product N status&gt;”,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platform: "&lt;desktop website/mobile website&gt;",​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pass only when user has logged in​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dob: "&lt;date of birth&gt;" // pass only when user is logged in // pass only when user has logged in​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satellite.track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("generic-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vp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");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336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Address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E9FBA-6378-033D-212E-EEB951A1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82139"/>
            <a:ext cx="7772400" cy="46937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12044</Words>
  <Application>Microsoft Office PowerPoint</Application>
  <PresentationFormat>Widescreen</PresentationFormat>
  <Paragraphs>1563</Paragraphs>
  <Slides>133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Office Theme</vt:lpstr>
      <vt:lpstr>Office Theme</vt:lpstr>
      <vt:lpstr>Office Theme</vt:lpstr>
      <vt:lpstr>ABFRL Galerieslafayette Web TSD</vt:lpstr>
      <vt:lpstr>PowerPoint Presentation</vt:lpstr>
      <vt:lpstr>PowerPoint Presentation</vt:lpstr>
      <vt:lpstr>Generic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 in &amp; Sign Up</vt:lpstr>
      <vt:lpstr>Identification Page Load</vt:lpstr>
      <vt:lpstr>PowerPoint Presentation</vt:lpstr>
      <vt:lpstr>All CTA’s</vt:lpstr>
      <vt:lpstr>PowerPoint Presentation</vt:lpstr>
      <vt:lpstr>Sign in – OTP verify</vt:lpstr>
      <vt:lpstr>PowerPoint Presentation</vt:lpstr>
      <vt:lpstr>Sign in – Log in CTA click</vt:lpstr>
      <vt:lpstr>PowerPoint Presentation</vt:lpstr>
      <vt:lpstr>Sign Up Details Page</vt:lpstr>
      <vt:lpstr>PowerPoint Presentation</vt:lpstr>
      <vt:lpstr>Sign Up – CTA’s click</vt:lpstr>
      <vt:lpstr>PowerPoint Presentation</vt:lpstr>
      <vt:lpstr>Sign In/Up – Error Tracking</vt:lpstr>
      <vt:lpstr>PowerPoint Presentation</vt:lpstr>
      <vt:lpstr>Sign In/Up – OTP Error Tracking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SLP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 to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Account</vt:lpstr>
      <vt:lpstr>PowerPoint Presentation</vt:lpstr>
      <vt:lpstr>PowerPoint Presentation</vt:lpstr>
      <vt:lpstr>Other Generic View &amp; Clicks (Not related to products)</vt:lpstr>
      <vt:lpstr>PowerPoint Presentation</vt:lpstr>
      <vt:lpstr>Error Tracking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ABFRL Galerieslafayette Web TSD</dc:title>
  <dc:creator>Rocky Kumar</dc:creator>
  <cp:lastModifiedBy>TekiSiva NagaRaju</cp:lastModifiedBy>
  <cp:revision>11</cp:revision>
  <dcterms:created xsi:type="dcterms:W3CDTF">2019-08-31T15:49:44Z</dcterms:created>
  <dcterms:modified xsi:type="dcterms:W3CDTF">2025-07-01T06:28:41Z</dcterms:modified>
</cp:coreProperties>
</file>